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256" r:id="rId5"/>
    <p:sldId id="260" r:id="rId6"/>
    <p:sldId id="261" r:id="rId7"/>
    <p:sldId id="280" r:id="rId8"/>
    <p:sldId id="278" r:id="rId9"/>
    <p:sldId id="282" r:id="rId10"/>
    <p:sldId id="825" r:id="rId11"/>
    <p:sldId id="827" r:id="rId12"/>
    <p:sldId id="263" r:id="rId13"/>
    <p:sldId id="258" r:id="rId14"/>
    <p:sldId id="266" r:id="rId15"/>
    <p:sldId id="283" r:id="rId16"/>
    <p:sldId id="281" r:id="rId17"/>
    <p:sldId id="269" r:id="rId18"/>
    <p:sldId id="284" r:id="rId19"/>
    <p:sldId id="268" r:id="rId20"/>
    <p:sldId id="277" r:id="rId21"/>
    <p:sldId id="285" r:id="rId22"/>
    <p:sldId id="264" r:id="rId23"/>
    <p:sldId id="265" r:id="rId24"/>
    <p:sldId id="276" r:id="rId25"/>
    <p:sldId id="273" r:id="rId26"/>
    <p:sldId id="270" r:id="rId27"/>
    <p:sldId id="271" r:id="rId28"/>
    <p:sldId id="82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51"/>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47A7E1-A486-434F-927A-F26B5E034F78}" v="5" dt="2021-02-15T13:27:17.6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43"/>
    <p:restoredTop sz="86406"/>
  </p:normalViewPr>
  <p:slideViewPr>
    <p:cSldViewPr snapToGrid="0" snapToObjects="1">
      <p:cViewPr varScale="1">
        <p:scale>
          <a:sx n="59" d="100"/>
          <a:sy n="59" d="100"/>
        </p:scale>
        <p:origin x="996" y="60"/>
      </p:cViewPr>
      <p:guideLst/>
    </p:cSldViewPr>
  </p:slideViewPr>
  <p:outlineViewPr>
    <p:cViewPr>
      <p:scale>
        <a:sx n="33" d="100"/>
        <a:sy n="33" d="100"/>
      </p:scale>
      <p:origin x="0" y="-2044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jana Markovska" userId="88971210-97cd-402f-9f7a-1ac027f4b652" providerId="ADAL" clId="{6947A7E1-A486-434F-927A-F26B5E034F78}"/>
    <pc:docChg chg="undo custSel delSld modSld">
      <pc:chgData name="Tatjana Markovska" userId="88971210-97cd-402f-9f7a-1ac027f4b652" providerId="ADAL" clId="{6947A7E1-A486-434F-927A-F26B5E034F78}" dt="2021-02-16T12:50:38.445" v="222" actId="2696"/>
      <pc:docMkLst>
        <pc:docMk/>
      </pc:docMkLst>
      <pc:sldChg chg="addSp delSp modSp">
        <pc:chgData name="Tatjana Markovska" userId="88971210-97cd-402f-9f7a-1ac027f4b652" providerId="ADAL" clId="{6947A7E1-A486-434F-927A-F26B5E034F78}" dt="2021-02-15T13:29:02.282" v="221" actId="1076"/>
        <pc:sldMkLst>
          <pc:docMk/>
          <pc:sldMk cId="3706163632" sldId="256"/>
        </pc:sldMkLst>
        <pc:spChg chg="mod">
          <ac:chgData name="Tatjana Markovska" userId="88971210-97cd-402f-9f7a-1ac027f4b652" providerId="ADAL" clId="{6947A7E1-A486-434F-927A-F26B5E034F78}" dt="2021-02-15T13:23:30.431" v="188" actId="20577"/>
          <ac:spMkLst>
            <pc:docMk/>
            <pc:sldMk cId="3706163632" sldId="256"/>
            <ac:spMk id="3" creationId="{33770DF9-3FCC-9744-A13B-5DC58376265D}"/>
          </ac:spMkLst>
        </pc:spChg>
        <pc:spChg chg="mod">
          <ac:chgData name="Tatjana Markovska" userId="88971210-97cd-402f-9f7a-1ac027f4b652" providerId="ADAL" clId="{6947A7E1-A486-434F-927A-F26B5E034F78}" dt="2021-02-15T13:26:59.159" v="208" actId="27636"/>
          <ac:spMkLst>
            <pc:docMk/>
            <pc:sldMk cId="3706163632" sldId="256"/>
            <ac:spMk id="8" creationId="{FF7F4244-50C4-B045-95B5-2508D21F43B0}"/>
          </ac:spMkLst>
        </pc:spChg>
        <pc:picChg chg="add mod">
          <ac:chgData name="Tatjana Markovska" userId="88971210-97cd-402f-9f7a-1ac027f4b652" providerId="ADAL" clId="{6947A7E1-A486-434F-927A-F26B5E034F78}" dt="2021-02-15T13:27:43.325" v="218" actId="1076"/>
          <ac:picMkLst>
            <pc:docMk/>
            <pc:sldMk cId="3706163632" sldId="256"/>
            <ac:picMk id="2" creationId="{3A75DC90-DE07-4FB9-B8D6-1F28D43A965E}"/>
          </ac:picMkLst>
        </pc:picChg>
        <pc:picChg chg="mod">
          <ac:chgData name="Tatjana Markovska" userId="88971210-97cd-402f-9f7a-1ac027f4b652" providerId="ADAL" clId="{6947A7E1-A486-434F-927A-F26B5E034F78}" dt="2021-02-15T13:27:31.201" v="215" actId="1076"/>
          <ac:picMkLst>
            <pc:docMk/>
            <pc:sldMk cId="3706163632" sldId="256"/>
            <ac:picMk id="4" creationId="{BF3C17A8-42CC-2642-85D2-6E3D507A138B}"/>
          </ac:picMkLst>
        </pc:picChg>
        <pc:picChg chg="del">
          <ac:chgData name="Tatjana Markovska" userId="88971210-97cd-402f-9f7a-1ac027f4b652" providerId="ADAL" clId="{6947A7E1-A486-434F-927A-F26B5E034F78}" dt="2021-02-15T13:27:04.561" v="209" actId="478"/>
          <ac:picMkLst>
            <pc:docMk/>
            <pc:sldMk cId="3706163632" sldId="256"/>
            <ac:picMk id="5" creationId="{7D1D51BD-B206-7449-82E3-EEDFD2548C7F}"/>
          </ac:picMkLst>
        </pc:picChg>
        <pc:picChg chg="mod">
          <ac:chgData name="Tatjana Markovska" userId="88971210-97cd-402f-9f7a-1ac027f4b652" providerId="ADAL" clId="{6947A7E1-A486-434F-927A-F26B5E034F78}" dt="2021-02-15T13:29:02.282" v="221" actId="1076"/>
          <ac:picMkLst>
            <pc:docMk/>
            <pc:sldMk cId="3706163632" sldId="256"/>
            <ac:picMk id="6" creationId="{06260EF3-F40D-9844-9093-FA01096DFF3B}"/>
          </ac:picMkLst>
        </pc:picChg>
      </pc:sldChg>
      <pc:sldChg chg="modSp">
        <pc:chgData name="Tatjana Markovska" userId="88971210-97cd-402f-9f7a-1ac027f4b652" providerId="ADAL" clId="{6947A7E1-A486-434F-927A-F26B5E034F78}" dt="2021-02-15T13:26:42.645" v="206" actId="27636"/>
        <pc:sldMkLst>
          <pc:docMk/>
          <pc:sldMk cId="3503959842" sldId="261"/>
        </pc:sldMkLst>
        <pc:spChg chg="mod">
          <ac:chgData name="Tatjana Markovska" userId="88971210-97cd-402f-9f7a-1ac027f4b652" providerId="ADAL" clId="{6947A7E1-A486-434F-927A-F26B5E034F78}" dt="2021-02-15T13:26:31.494" v="199" actId="404"/>
          <ac:spMkLst>
            <pc:docMk/>
            <pc:sldMk cId="3503959842" sldId="261"/>
            <ac:spMk id="2" creationId="{129F4249-F8F0-3F47-A3C2-28B2DC65C805}"/>
          </ac:spMkLst>
        </pc:spChg>
        <pc:spChg chg="mod">
          <ac:chgData name="Tatjana Markovska" userId="88971210-97cd-402f-9f7a-1ac027f4b652" providerId="ADAL" clId="{6947A7E1-A486-434F-927A-F26B5E034F78}" dt="2021-02-15T13:26:42.645" v="206" actId="27636"/>
          <ac:spMkLst>
            <pc:docMk/>
            <pc:sldMk cId="3503959842" sldId="261"/>
            <ac:spMk id="3" creationId="{AFFE675B-C5D5-8945-8685-0D8364D283DF}"/>
          </ac:spMkLst>
        </pc:spChg>
      </pc:sldChg>
      <pc:sldChg chg="del">
        <pc:chgData name="Tatjana Markovska" userId="88971210-97cd-402f-9f7a-1ac027f4b652" providerId="ADAL" clId="{6947A7E1-A486-434F-927A-F26B5E034F78}" dt="2021-02-16T12:50:38.445" v="222" actId="2696"/>
        <pc:sldMkLst>
          <pc:docMk/>
          <pc:sldMk cId="2144387486" sldId="262"/>
        </pc:sldMkLst>
      </pc:sldChg>
      <pc:sldChg chg="modSp">
        <pc:chgData name="Tatjana Markovska" userId="88971210-97cd-402f-9f7a-1ac027f4b652" providerId="ADAL" clId="{6947A7E1-A486-434F-927A-F26B5E034F78}" dt="2021-02-15T13:28:23.603" v="220" actId="313"/>
        <pc:sldMkLst>
          <pc:docMk/>
          <pc:sldMk cId="1596926186" sldId="273"/>
        </pc:sldMkLst>
        <pc:spChg chg="mod">
          <ac:chgData name="Tatjana Markovska" userId="88971210-97cd-402f-9f7a-1ac027f4b652" providerId="ADAL" clId="{6947A7E1-A486-434F-927A-F26B5E034F78}" dt="2021-02-15T13:28:23.603" v="220" actId="313"/>
          <ac:spMkLst>
            <pc:docMk/>
            <pc:sldMk cId="1596926186" sldId="273"/>
            <ac:spMk id="3" creationId="{04624F43-2390-4F49-91A1-F946053161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A3CD5B-E3FD-104E-89B1-D897B73D6496}" type="datetimeFigureOut">
              <a:rPr lang="en-US" smtClean="0"/>
              <a:t>2/16/2021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370D70-7E6B-2A4E-9B6F-7ECEEE28E8EF}" type="slidenum">
              <a:rPr lang="en-US" smtClean="0"/>
              <a:t>‹#›</a:t>
            </a:fld>
            <a:endParaRPr lang="en-US"/>
          </a:p>
        </p:txBody>
      </p:sp>
    </p:spTree>
    <p:extLst>
      <p:ext uri="{BB962C8B-B14F-4D97-AF65-F5344CB8AC3E}">
        <p14:creationId xmlns:p14="http://schemas.microsoft.com/office/powerpoint/2010/main" val="3110370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C0B8640-DC17-4A19-BFE3-FB89B0B3170F}" type="slidenum">
              <a:rPr lang="en-US" smtClean="0"/>
              <a:t>7</a:t>
            </a:fld>
            <a:endParaRPr lang="en-US"/>
          </a:p>
        </p:txBody>
      </p:sp>
    </p:spTree>
    <p:extLst>
      <p:ext uri="{BB962C8B-B14F-4D97-AF65-F5344CB8AC3E}">
        <p14:creationId xmlns:p14="http://schemas.microsoft.com/office/powerpoint/2010/main" val="432870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44894-BFC8-1B43-8B4B-EAA6ABADC49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EB94D8-EA45-6045-849E-5E62D8095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9FC216-1745-884C-8E08-03FBA7663D6B}"/>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5" name="Footer Placeholder 4">
            <a:extLst>
              <a:ext uri="{FF2B5EF4-FFF2-40B4-BE49-F238E27FC236}">
                <a16:creationId xmlns:a16="http://schemas.microsoft.com/office/drawing/2014/main" id="{1152BFE6-EC1F-E64C-9208-6231858B0A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D4A2D3-AEC5-5C46-9BED-D75232BDFEAA}"/>
              </a:ext>
            </a:extLst>
          </p:cNvPr>
          <p:cNvSpPr>
            <a:spLocks noGrp="1"/>
          </p:cNvSpPr>
          <p:nvPr>
            <p:ph type="sldNum" sz="quarter" idx="12"/>
          </p:nvPr>
        </p:nvSpPr>
        <p:spPr/>
        <p:txBody>
          <a:bodyPr/>
          <a:lstStyle/>
          <a:p>
            <a:fld id="{443E0841-7B8E-E846-B109-D2A7F8997487}" type="slidenum">
              <a:rPr lang="en-US" smtClean="0"/>
              <a:t>‹#›</a:t>
            </a:fld>
            <a:endParaRPr lang="en-US"/>
          </a:p>
        </p:txBody>
      </p:sp>
      <p:sp>
        <p:nvSpPr>
          <p:cNvPr id="7" name="Rectangle 6">
            <a:extLst>
              <a:ext uri="{FF2B5EF4-FFF2-40B4-BE49-F238E27FC236}">
                <a16:creationId xmlns:a16="http://schemas.microsoft.com/office/drawing/2014/main" id="{B07D9E93-C5E4-EA41-9A12-624DAA84AE6C}"/>
              </a:ext>
            </a:extLst>
          </p:cNvPr>
          <p:cNvSpPr>
            <a:spLocks noChangeArrowheads="1"/>
          </p:cNvSpPr>
          <p:nvPr userDrawn="1"/>
        </p:nvSpPr>
        <p:spPr bwMode="auto">
          <a:xfrm flipV="1">
            <a:off x="0" y="5"/>
            <a:ext cx="12192000" cy="4479925"/>
          </a:xfrm>
          <a:prstGeom prst="rect">
            <a:avLst/>
          </a:prstGeom>
          <a:solidFill>
            <a:srgbClr val="139AF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731" b="0">
              <a:cs typeface="+mn-cs"/>
            </a:endParaRPr>
          </a:p>
        </p:txBody>
      </p:sp>
    </p:spTree>
    <p:extLst>
      <p:ext uri="{BB962C8B-B14F-4D97-AF65-F5344CB8AC3E}">
        <p14:creationId xmlns:p14="http://schemas.microsoft.com/office/powerpoint/2010/main" val="3723562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F0881-A39E-7949-A51D-5164A0F02CF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3CB3F07-6357-3B4C-8CDB-A598D1B090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1B8E29-CB7A-8346-8A0C-8A26695EBCC0}"/>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5" name="Footer Placeholder 4">
            <a:extLst>
              <a:ext uri="{FF2B5EF4-FFF2-40B4-BE49-F238E27FC236}">
                <a16:creationId xmlns:a16="http://schemas.microsoft.com/office/drawing/2014/main" id="{0038B367-35F3-C94B-8F93-542B0E308F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E815AE-2DF3-434C-9CDD-5B12829AA040}"/>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1098319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836ED3-FF7A-FC4C-AC79-5FE977BA99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56D566B-5913-ED4A-99AD-BF074ECEEF4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662330-E8B4-B74B-80BB-060B682CDA27}"/>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5" name="Footer Placeholder 4">
            <a:extLst>
              <a:ext uri="{FF2B5EF4-FFF2-40B4-BE49-F238E27FC236}">
                <a16:creationId xmlns:a16="http://schemas.microsoft.com/office/drawing/2014/main" id="{73319632-47FA-674E-B6E0-4193C6DBE9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834C87-ED14-5840-966F-980294BCDC6E}"/>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13649916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8506884" y="615957"/>
            <a:ext cx="1352549"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i="0">
              <a:latin typeface="Arial Regular" charset="0"/>
            </a:endParaRPr>
          </a:p>
        </p:txBody>
      </p:sp>
      <p:sp>
        <p:nvSpPr>
          <p:cNvPr id="260" name="Freeform 1683"/>
          <p:cNvSpPr>
            <a:spLocks/>
          </p:cNvSpPr>
          <p:nvPr userDrawn="1"/>
        </p:nvSpPr>
        <p:spPr bwMode="auto">
          <a:xfrm flipH="1">
            <a:off x="9880600" y="3175"/>
            <a:ext cx="950384"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i="0">
              <a:latin typeface="Arial Regular" charset="0"/>
            </a:endParaRPr>
          </a:p>
        </p:txBody>
      </p:sp>
      <p:sp>
        <p:nvSpPr>
          <p:cNvPr id="265" name="Line 1086"/>
          <p:cNvSpPr>
            <a:spLocks noChangeShapeType="1"/>
          </p:cNvSpPr>
          <p:nvPr userDrawn="1"/>
        </p:nvSpPr>
        <p:spPr bwMode="auto">
          <a:xfrm>
            <a:off x="645587" y="617545"/>
            <a:ext cx="2116" cy="1587"/>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66" name="Line 1087"/>
          <p:cNvSpPr>
            <a:spLocks noChangeShapeType="1"/>
          </p:cNvSpPr>
          <p:nvPr userDrawn="1"/>
        </p:nvSpPr>
        <p:spPr bwMode="auto">
          <a:xfrm>
            <a:off x="645587" y="617545"/>
            <a:ext cx="2116" cy="1587"/>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67" name="Rectangle 1088"/>
          <p:cNvSpPr>
            <a:spLocks noChangeArrowheads="1"/>
          </p:cNvSpPr>
          <p:nvPr userDrawn="1"/>
        </p:nvSpPr>
        <p:spPr bwMode="auto">
          <a:xfrm>
            <a:off x="645587" y="617545"/>
            <a:ext cx="2116"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268" name="Rectangle 1089"/>
          <p:cNvSpPr>
            <a:spLocks noChangeArrowheads="1"/>
          </p:cNvSpPr>
          <p:nvPr userDrawn="1"/>
        </p:nvSpPr>
        <p:spPr bwMode="auto">
          <a:xfrm>
            <a:off x="645587" y="617545"/>
            <a:ext cx="2116" cy="1587"/>
          </a:xfrm>
          <a:prstGeom prst="rect">
            <a:avLst/>
          </a:prstGeom>
          <a:no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269" name="Freeform 1098"/>
          <p:cNvSpPr>
            <a:spLocks/>
          </p:cNvSpPr>
          <p:nvPr userDrawn="1"/>
        </p:nvSpPr>
        <p:spPr bwMode="auto">
          <a:xfrm>
            <a:off x="649822" y="617545"/>
            <a:ext cx="4233"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0" name="Freeform 1115"/>
          <p:cNvSpPr>
            <a:spLocks/>
          </p:cNvSpPr>
          <p:nvPr userDrawn="1"/>
        </p:nvSpPr>
        <p:spPr bwMode="auto">
          <a:xfrm>
            <a:off x="611722" y="473075"/>
            <a:ext cx="4233"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1" name="Freeform 1120"/>
          <p:cNvSpPr>
            <a:spLocks/>
          </p:cNvSpPr>
          <p:nvPr userDrawn="1"/>
        </p:nvSpPr>
        <p:spPr bwMode="auto">
          <a:xfrm>
            <a:off x="611722" y="463554"/>
            <a:ext cx="4233"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2" name="Freeform 1134"/>
          <p:cNvSpPr>
            <a:spLocks/>
          </p:cNvSpPr>
          <p:nvPr userDrawn="1"/>
        </p:nvSpPr>
        <p:spPr bwMode="auto">
          <a:xfrm>
            <a:off x="937689" y="514350"/>
            <a:ext cx="4233"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3" name="Freeform 1141"/>
          <p:cNvSpPr>
            <a:spLocks/>
          </p:cNvSpPr>
          <p:nvPr userDrawn="1"/>
        </p:nvSpPr>
        <p:spPr bwMode="auto">
          <a:xfrm>
            <a:off x="941919" y="479425"/>
            <a:ext cx="2116"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4" name="Freeform 1148"/>
          <p:cNvSpPr>
            <a:spLocks/>
          </p:cNvSpPr>
          <p:nvPr userDrawn="1"/>
        </p:nvSpPr>
        <p:spPr bwMode="auto">
          <a:xfrm>
            <a:off x="924989" y="460376"/>
            <a:ext cx="4233"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5" name="Freeform 1150"/>
          <p:cNvSpPr>
            <a:spLocks/>
          </p:cNvSpPr>
          <p:nvPr userDrawn="1"/>
        </p:nvSpPr>
        <p:spPr bwMode="auto">
          <a:xfrm>
            <a:off x="912287" y="447677"/>
            <a:ext cx="2116"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6" name="Freeform 1152"/>
          <p:cNvSpPr>
            <a:spLocks/>
          </p:cNvSpPr>
          <p:nvPr userDrawn="1"/>
        </p:nvSpPr>
        <p:spPr bwMode="auto">
          <a:xfrm>
            <a:off x="912289" y="447677"/>
            <a:ext cx="4233"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7" name="Freeform 1154"/>
          <p:cNvSpPr>
            <a:spLocks/>
          </p:cNvSpPr>
          <p:nvPr userDrawn="1"/>
        </p:nvSpPr>
        <p:spPr bwMode="auto">
          <a:xfrm>
            <a:off x="886887" y="434975"/>
            <a:ext cx="4233"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8" name="Freeform 1156"/>
          <p:cNvSpPr>
            <a:spLocks/>
          </p:cNvSpPr>
          <p:nvPr userDrawn="1"/>
        </p:nvSpPr>
        <p:spPr bwMode="auto">
          <a:xfrm>
            <a:off x="886887" y="431801"/>
            <a:ext cx="4233"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79" name="Freeform 1163"/>
          <p:cNvSpPr>
            <a:spLocks/>
          </p:cNvSpPr>
          <p:nvPr userDrawn="1"/>
        </p:nvSpPr>
        <p:spPr bwMode="auto">
          <a:xfrm>
            <a:off x="814917" y="415932"/>
            <a:ext cx="8467"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0" name="Freeform 1172"/>
          <p:cNvSpPr>
            <a:spLocks/>
          </p:cNvSpPr>
          <p:nvPr userDrawn="1"/>
        </p:nvSpPr>
        <p:spPr bwMode="auto">
          <a:xfrm>
            <a:off x="776822" y="476253"/>
            <a:ext cx="4233"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1" name="Freeform 1177"/>
          <p:cNvSpPr>
            <a:spLocks/>
          </p:cNvSpPr>
          <p:nvPr userDrawn="1"/>
        </p:nvSpPr>
        <p:spPr bwMode="auto">
          <a:xfrm>
            <a:off x="742956" y="534995"/>
            <a:ext cx="4233"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2" name="Freeform 1180"/>
          <p:cNvSpPr>
            <a:spLocks/>
          </p:cNvSpPr>
          <p:nvPr userDrawn="1"/>
        </p:nvSpPr>
        <p:spPr bwMode="auto">
          <a:xfrm>
            <a:off x="747189" y="530232"/>
            <a:ext cx="4233"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3" name="Line 1187"/>
          <p:cNvSpPr>
            <a:spLocks noChangeShapeType="1"/>
          </p:cNvSpPr>
          <p:nvPr userDrawn="1"/>
        </p:nvSpPr>
        <p:spPr bwMode="auto">
          <a:xfrm>
            <a:off x="759887" y="520700"/>
            <a:ext cx="2116" cy="1588"/>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4" name="Line 1188"/>
          <p:cNvSpPr>
            <a:spLocks noChangeShapeType="1"/>
          </p:cNvSpPr>
          <p:nvPr userDrawn="1"/>
        </p:nvSpPr>
        <p:spPr bwMode="auto">
          <a:xfrm>
            <a:off x="759887" y="520700"/>
            <a:ext cx="2116" cy="1588"/>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5" name="Freeform 1208"/>
          <p:cNvSpPr>
            <a:spLocks/>
          </p:cNvSpPr>
          <p:nvPr userDrawn="1"/>
        </p:nvSpPr>
        <p:spPr bwMode="auto">
          <a:xfrm>
            <a:off x="793751" y="557220"/>
            <a:ext cx="2116"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6" name="Freeform 1210"/>
          <p:cNvSpPr>
            <a:spLocks/>
          </p:cNvSpPr>
          <p:nvPr userDrawn="1"/>
        </p:nvSpPr>
        <p:spPr bwMode="auto">
          <a:xfrm>
            <a:off x="793756" y="557220"/>
            <a:ext cx="4233"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7" name="Freeform 1214"/>
          <p:cNvSpPr>
            <a:spLocks/>
          </p:cNvSpPr>
          <p:nvPr userDrawn="1"/>
        </p:nvSpPr>
        <p:spPr bwMode="auto">
          <a:xfrm>
            <a:off x="793756" y="557220"/>
            <a:ext cx="4233"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88" name="Rectangle 1215"/>
          <p:cNvSpPr>
            <a:spLocks noChangeArrowheads="1"/>
          </p:cNvSpPr>
          <p:nvPr userDrawn="1"/>
        </p:nvSpPr>
        <p:spPr bwMode="auto">
          <a:xfrm>
            <a:off x="793751" y="627070"/>
            <a:ext cx="2116"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289" name="Freeform 1217"/>
          <p:cNvSpPr>
            <a:spLocks/>
          </p:cNvSpPr>
          <p:nvPr userDrawn="1"/>
        </p:nvSpPr>
        <p:spPr bwMode="auto">
          <a:xfrm>
            <a:off x="793751" y="627070"/>
            <a:ext cx="2116"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0" name="Freeform 1219"/>
          <p:cNvSpPr>
            <a:spLocks/>
          </p:cNvSpPr>
          <p:nvPr userDrawn="1"/>
        </p:nvSpPr>
        <p:spPr bwMode="auto">
          <a:xfrm>
            <a:off x="975787" y="541345"/>
            <a:ext cx="2116"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1" name="Freeform 1221"/>
          <p:cNvSpPr>
            <a:spLocks/>
          </p:cNvSpPr>
          <p:nvPr userDrawn="1"/>
        </p:nvSpPr>
        <p:spPr bwMode="auto">
          <a:xfrm>
            <a:off x="975789" y="541345"/>
            <a:ext cx="4233"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2" name="Freeform 1234"/>
          <p:cNvSpPr>
            <a:spLocks/>
          </p:cNvSpPr>
          <p:nvPr userDrawn="1"/>
        </p:nvSpPr>
        <p:spPr bwMode="auto">
          <a:xfrm>
            <a:off x="963089" y="550870"/>
            <a:ext cx="4233"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3" name="Line 1237"/>
          <p:cNvSpPr>
            <a:spLocks noChangeShapeType="1"/>
          </p:cNvSpPr>
          <p:nvPr userDrawn="1"/>
        </p:nvSpPr>
        <p:spPr bwMode="auto">
          <a:xfrm>
            <a:off x="971551" y="544520"/>
            <a:ext cx="2116" cy="1587"/>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4" name="Line 1238"/>
          <p:cNvSpPr>
            <a:spLocks noChangeShapeType="1"/>
          </p:cNvSpPr>
          <p:nvPr userDrawn="1"/>
        </p:nvSpPr>
        <p:spPr bwMode="auto">
          <a:xfrm>
            <a:off x="971551" y="544520"/>
            <a:ext cx="2116" cy="1587"/>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5" name="Freeform 1240"/>
          <p:cNvSpPr>
            <a:spLocks/>
          </p:cNvSpPr>
          <p:nvPr userDrawn="1"/>
        </p:nvSpPr>
        <p:spPr bwMode="auto">
          <a:xfrm>
            <a:off x="971551" y="541345"/>
            <a:ext cx="2116"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6" name="Freeform 1243"/>
          <p:cNvSpPr>
            <a:spLocks/>
          </p:cNvSpPr>
          <p:nvPr userDrawn="1"/>
        </p:nvSpPr>
        <p:spPr bwMode="auto">
          <a:xfrm>
            <a:off x="971556" y="538170"/>
            <a:ext cx="4233"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7" name="Freeform 1246"/>
          <p:cNvSpPr>
            <a:spLocks/>
          </p:cNvSpPr>
          <p:nvPr userDrawn="1"/>
        </p:nvSpPr>
        <p:spPr bwMode="auto">
          <a:xfrm>
            <a:off x="967322" y="547695"/>
            <a:ext cx="4233"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8" name="Freeform 1250"/>
          <p:cNvSpPr>
            <a:spLocks/>
          </p:cNvSpPr>
          <p:nvPr userDrawn="1"/>
        </p:nvSpPr>
        <p:spPr bwMode="auto">
          <a:xfrm>
            <a:off x="975789" y="530225"/>
            <a:ext cx="4233"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299" name="Freeform 1252"/>
          <p:cNvSpPr>
            <a:spLocks/>
          </p:cNvSpPr>
          <p:nvPr userDrawn="1"/>
        </p:nvSpPr>
        <p:spPr bwMode="auto">
          <a:xfrm>
            <a:off x="975789" y="527050"/>
            <a:ext cx="4233"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00" name="Freeform 1255"/>
          <p:cNvSpPr>
            <a:spLocks/>
          </p:cNvSpPr>
          <p:nvPr userDrawn="1"/>
        </p:nvSpPr>
        <p:spPr bwMode="auto">
          <a:xfrm>
            <a:off x="950389" y="550870"/>
            <a:ext cx="4233"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01" name="Rectangle 1256"/>
          <p:cNvSpPr>
            <a:spLocks noChangeArrowheads="1"/>
          </p:cNvSpPr>
          <p:nvPr userDrawn="1"/>
        </p:nvSpPr>
        <p:spPr bwMode="auto">
          <a:xfrm>
            <a:off x="963087" y="550870"/>
            <a:ext cx="2116"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02" name="Freeform 1258"/>
          <p:cNvSpPr>
            <a:spLocks/>
          </p:cNvSpPr>
          <p:nvPr userDrawn="1"/>
        </p:nvSpPr>
        <p:spPr bwMode="auto">
          <a:xfrm>
            <a:off x="963087" y="550870"/>
            <a:ext cx="2116"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03" name="Freeform 1266"/>
          <p:cNvSpPr>
            <a:spLocks/>
          </p:cNvSpPr>
          <p:nvPr userDrawn="1"/>
        </p:nvSpPr>
        <p:spPr bwMode="auto">
          <a:xfrm>
            <a:off x="971551" y="534995"/>
            <a:ext cx="2116"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04" name="Freeform 1269"/>
          <p:cNvSpPr>
            <a:spLocks/>
          </p:cNvSpPr>
          <p:nvPr userDrawn="1"/>
        </p:nvSpPr>
        <p:spPr bwMode="auto">
          <a:xfrm>
            <a:off x="971556" y="530232"/>
            <a:ext cx="4233"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05" name="Line 1270"/>
          <p:cNvSpPr>
            <a:spLocks noChangeShapeType="1"/>
          </p:cNvSpPr>
          <p:nvPr userDrawn="1"/>
        </p:nvSpPr>
        <p:spPr bwMode="auto">
          <a:xfrm>
            <a:off x="971551" y="530225"/>
            <a:ext cx="2116" cy="1588"/>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06" name="Line 1271"/>
          <p:cNvSpPr>
            <a:spLocks noChangeShapeType="1"/>
          </p:cNvSpPr>
          <p:nvPr userDrawn="1"/>
        </p:nvSpPr>
        <p:spPr bwMode="auto">
          <a:xfrm>
            <a:off x="971551" y="530225"/>
            <a:ext cx="2116" cy="1588"/>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07" name="Rectangle 1272"/>
          <p:cNvSpPr>
            <a:spLocks noChangeArrowheads="1"/>
          </p:cNvSpPr>
          <p:nvPr userDrawn="1"/>
        </p:nvSpPr>
        <p:spPr bwMode="auto">
          <a:xfrm>
            <a:off x="971551" y="530225"/>
            <a:ext cx="2116"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08" name="Rectangle 1273"/>
          <p:cNvSpPr>
            <a:spLocks noChangeArrowheads="1"/>
          </p:cNvSpPr>
          <p:nvPr userDrawn="1"/>
        </p:nvSpPr>
        <p:spPr bwMode="auto">
          <a:xfrm>
            <a:off x="971551" y="530225"/>
            <a:ext cx="2116" cy="1588"/>
          </a:xfrm>
          <a:prstGeom prst="rect">
            <a:avLst/>
          </a:prstGeom>
          <a:no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09" name="Line 1274"/>
          <p:cNvSpPr>
            <a:spLocks noChangeShapeType="1"/>
          </p:cNvSpPr>
          <p:nvPr userDrawn="1"/>
        </p:nvSpPr>
        <p:spPr bwMode="auto">
          <a:xfrm>
            <a:off x="971551" y="527050"/>
            <a:ext cx="2116" cy="1588"/>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10" name="Line 1275"/>
          <p:cNvSpPr>
            <a:spLocks noChangeShapeType="1"/>
          </p:cNvSpPr>
          <p:nvPr userDrawn="1"/>
        </p:nvSpPr>
        <p:spPr bwMode="auto">
          <a:xfrm>
            <a:off x="971551" y="527050"/>
            <a:ext cx="2116" cy="1588"/>
          </a:xfrm>
          <a:prstGeom prst="line">
            <a:avLst/>
          </a:pr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11" name="Freeform 1277"/>
          <p:cNvSpPr>
            <a:spLocks/>
          </p:cNvSpPr>
          <p:nvPr userDrawn="1"/>
        </p:nvSpPr>
        <p:spPr bwMode="auto">
          <a:xfrm>
            <a:off x="971551" y="523882"/>
            <a:ext cx="2116"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12" name="Freeform 1287"/>
          <p:cNvSpPr>
            <a:spLocks/>
          </p:cNvSpPr>
          <p:nvPr userDrawn="1"/>
        </p:nvSpPr>
        <p:spPr bwMode="auto">
          <a:xfrm>
            <a:off x="958856" y="514350"/>
            <a:ext cx="4233"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13" name="Freeform 1290"/>
          <p:cNvSpPr>
            <a:spLocks/>
          </p:cNvSpPr>
          <p:nvPr userDrawn="1"/>
        </p:nvSpPr>
        <p:spPr bwMode="auto">
          <a:xfrm>
            <a:off x="958856" y="517527"/>
            <a:ext cx="4233"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i="0">
              <a:latin typeface="Arial Regular" charset="0"/>
            </a:endParaRPr>
          </a:p>
        </p:txBody>
      </p:sp>
      <p:sp>
        <p:nvSpPr>
          <p:cNvPr id="314" name="Rectangle 1335"/>
          <p:cNvSpPr>
            <a:spLocks noChangeArrowheads="1"/>
          </p:cNvSpPr>
          <p:nvPr userDrawn="1"/>
        </p:nvSpPr>
        <p:spPr bwMode="auto">
          <a:xfrm>
            <a:off x="624419" y="508000"/>
            <a:ext cx="2116"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15" name="Rectangle 1336"/>
          <p:cNvSpPr>
            <a:spLocks noChangeArrowheads="1"/>
          </p:cNvSpPr>
          <p:nvPr userDrawn="1"/>
        </p:nvSpPr>
        <p:spPr bwMode="auto">
          <a:xfrm>
            <a:off x="632887" y="495300"/>
            <a:ext cx="2116"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16" name="Rectangle 1337"/>
          <p:cNvSpPr>
            <a:spLocks noChangeArrowheads="1"/>
          </p:cNvSpPr>
          <p:nvPr userDrawn="1"/>
        </p:nvSpPr>
        <p:spPr bwMode="auto">
          <a:xfrm>
            <a:off x="632887" y="495300"/>
            <a:ext cx="2116"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17" name="Rectangle 1340"/>
          <p:cNvSpPr>
            <a:spLocks noChangeArrowheads="1"/>
          </p:cNvSpPr>
          <p:nvPr userDrawn="1"/>
        </p:nvSpPr>
        <p:spPr bwMode="auto">
          <a:xfrm>
            <a:off x="624419" y="508000"/>
            <a:ext cx="2116"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18" name="Rectangle 1341"/>
          <p:cNvSpPr>
            <a:spLocks noChangeArrowheads="1"/>
          </p:cNvSpPr>
          <p:nvPr userDrawn="1"/>
        </p:nvSpPr>
        <p:spPr bwMode="auto">
          <a:xfrm>
            <a:off x="624419" y="508000"/>
            <a:ext cx="2116"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19" name="Rectangle 1342"/>
          <p:cNvSpPr>
            <a:spLocks noChangeArrowheads="1"/>
          </p:cNvSpPr>
          <p:nvPr userDrawn="1"/>
        </p:nvSpPr>
        <p:spPr bwMode="auto">
          <a:xfrm>
            <a:off x="624419" y="508000"/>
            <a:ext cx="2116"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20" name="Rectangle 1343"/>
          <p:cNvSpPr>
            <a:spLocks noChangeArrowheads="1"/>
          </p:cNvSpPr>
          <p:nvPr userDrawn="1"/>
        </p:nvSpPr>
        <p:spPr bwMode="auto">
          <a:xfrm>
            <a:off x="624419" y="508000"/>
            <a:ext cx="2116"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21" name="Rectangle 1344"/>
          <p:cNvSpPr>
            <a:spLocks noChangeArrowheads="1"/>
          </p:cNvSpPr>
          <p:nvPr userDrawn="1"/>
        </p:nvSpPr>
        <p:spPr bwMode="auto">
          <a:xfrm>
            <a:off x="620187" y="485780"/>
            <a:ext cx="2116"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i="0">
              <a:latin typeface="Arial Regular" charset="0"/>
            </a:endParaRPr>
          </a:p>
        </p:txBody>
      </p:sp>
      <p:sp>
        <p:nvSpPr>
          <p:cNvPr id="324" name="Title 323"/>
          <p:cNvSpPr>
            <a:spLocks noGrp="1"/>
          </p:cNvSpPr>
          <p:nvPr>
            <p:ph type="title" hasCustomPrompt="1"/>
          </p:nvPr>
        </p:nvSpPr>
        <p:spPr>
          <a:xfrm>
            <a:off x="457868" y="301632"/>
            <a:ext cx="11252869" cy="1031875"/>
          </a:xfrm>
        </p:spPr>
        <p:txBody>
          <a:bodyPr/>
          <a:lstStyle>
            <a:lvl1pPr>
              <a:defRPr b="0" i="0" cap="none" baseline="0">
                <a:solidFill>
                  <a:srgbClr val="021F43"/>
                </a:solidFill>
                <a:latin typeface="+mn-lt"/>
                <a:cs typeface="Andes ExtraLight"/>
              </a:defRPr>
            </a:lvl1pPr>
          </a:lstStyle>
          <a:p>
            <a:r>
              <a:rPr lang="en-US"/>
              <a:t>SLIDE TITLE</a:t>
            </a:r>
            <a:br>
              <a:rPr lang="en-US"/>
            </a:br>
            <a:r>
              <a:rPr lang="en-US"/>
              <a:t>UP TO THREE LINES </a:t>
            </a:r>
            <a:br>
              <a:rPr lang="en-US"/>
            </a:br>
            <a:r>
              <a:rPr lang="en-US"/>
              <a:t>MAY BE ALL CAPS OR TITLE CASE</a:t>
            </a:r>
          </a:p>
        </p:txBody>
      </p:sp>
      <p:sp>
        <p:nvSpPr>
          <p:cNvPr id="331" name="Content Placeholder 330"/>
          <p:cNvSpPr>
            <a:spLocks noGrp="1"/>
          </p:cNvSpPr>
          <p:nvPr>
            <p:ph sz="quarter" idx="10" hasCustomPrompt="1"/>
          </p:nvPr>
        </p:nvSpPr>
        <p:spPr>
          <a:xfrm>
            <a:off x="457871" y="1460504"/>
            <a:ext cx="11253740"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70">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Paragraph content</a:t>
            </a:r>
          </a:p>
          <a:p>
            <a:pPr lvl="1"/>
            <a:r>
              <a:rPr lang="en-US"/>
              <a:t>Bullets </a:t>
            </a:r>
          </a:p>
          <a:p>
            <a:pPr lvl="2"/>
            <a:r>
              <a:rPr lang="en-US"/>
              <a:t>Bullets</a:t>
            </a:r>
          </a:p>
          <a:p>
            <a:pPr lvl="3"/>
            <a:r>
              <a:rPr lang="en-US"/>
              <a:t>Bullets</a:t>
            </a:r>
          </a:p>
          <a:p>
            <a:pPr lvl="4"/>
            <a:r>
              <a:rPr lang="en-US"/>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p>
        </p:txBody>
      </p:sp>
      <p:sp>
        <p:nvSpPr>
          <p:cNvPr id="8" name="Slide Number Placeholder 7"/>
          <p:cNvSpPr>
            <a:spLocks noGrp="1"/>
          </p:cNvSpPr>
          <p:nvPr>
            <p:ph type="sldNum" sz="quarter" idx="13"/>
          </p:nvPr>
        </p:nvSpPr>
        <p:spPr/>
        <p:txBody>
          <a:bodyPr/>
          <a:lstStyle/>
          <a:p>
            <a:pPr>
              <a:defRPr/>
            </a:pPr>
            <a:fld id="{A91C009A-D183-4B06-A7F0-ADEC358427FA}" type="slidenum">
              <a:rPr lang="en-US" smtClean="0"/>
              <a:pPr>
                <a:defRPr/>
              </a:pPr>
              <a:t>‹#›</a:t>
            </a:fld>
            <a:endParaRPr lang="en-US"/>
          </a:p>
        </p:txBody>
      </p:sp>
    </p:spTree>
    <p:extLst>
      <p:ext uri="{BB962C8B-B14F-4D97-AF65-F5344CB8AC3E}">
        <p14:creationId xmlns:p14="http://schemas.microsoft.com/office/powerpoint/2010/main" val="1559939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43B99-3669-374E-BD2B-5E7768401895}"/>
              </a:ext>
            </a:extLst>
          </p:cNvPr>
          <p:cNvSpPr>
            <a:spLocks noGrp="1"/>
          </p:cNvSpPr>
          <p:nvPr>
            <p:ph type="title"/>
          </p:nvPr>
        </p:nvSpPr>
        <p:spPr>
          <a:xfrm>
            <a:off x="838200" y="136525"/>
            <a:ext cx="10515600" cy="607890"/>
          </a:xfrm>
        </p:spPr>
        <p:txBody>
          <a:bodyPr>
            <a:no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67217E4-B74E-F44B-840B-62BC1D66DA9B}"/>
              </a:ext>
            </a:extLst>
          </p:cNvPr>
          <p:cNvSpPr>
            <a:spLocks noGrp="1"/>
          </p:cNvSpPr>
          <p:nvPr>
            <p:ph idx="1"/>
          </p:nvPr>
        </p:nvSpPr>
        <p:spPr>
          <a:xfrm>
            <a:off x="838200" y="949569"/>
            <a:ext cx="10515600" cy="5227394"/>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F4F8DBD-BF0C-9D42-8C21-5D232A93564D}"/>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5" name="Footer Placeholder 4">
            <a:extLst>
              <a:ext uri="{FF2B5EF4-FFF2-40B4-BE49-F238E27FC236}">
                <a16:creationId xmlns:a16="http://schemas.microsoft.com/office/drawing/2014/main" id="{E4AC951A-BB55-8145-8D3F-E78CF51E3B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7ABBD8-D92F-494A-91BE-C3A1FAFEAD2B}"/>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1735038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05AEC-079B-0349-B6DA-6CFE64EBCD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DF8A5B5-37D8-3749-87B4-690A05D2755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F5619E-11C5-D240-A61B-E084C71E79FA}"/>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5" name="Footer Placeholder 4">
            <a:extLst>
              <a:ext uri="{FF2B5EF4-FFF2-40B4-BE49-F238E27FC236}">
                <a16:creationId xmlns:a16="http://schemas.microsoft.com/office/drawing/2014/main" id="{64B13F6C-620C-7845-9A98-5DA39E6424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7A6360-D296-8B47-A610-A9E511854A3D}"/>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3831876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37D51-DF3C-2E4D-9E2F-F99C3EFBF4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FA2914-849E-E148-A88E-A03F71EF47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FC008C-C7AA-454C-B05A-FA71076A64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55F7CD-B5A1-7A49-AB20-E4C319DC2B90}"/>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6" name="Footer Placeholder 5">
            <a:extLst>
              <a:ext uri="{FF2B5EF4-FFF2-40B4-BE49-F238E27FC236}">
                <a16:creationId xmlns:a16="http://schemas.microsoft.com/office/drawing/2014/main" id="{2398B3D7-E96F-EF4D-81D8-DFE3C34139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1AB520-0B3E-D645-840E-96F08C16CC8D}"/>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3318719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63AC2-DA8E-9A4E-97EC-C2CD71A99B8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FBA811-5304-6649-BBD4-6052314A0E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23E9E7-8D4A-3B43-BDF4-EE02FC31C8F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CCAE04-A447-2144-A01D-C2223FD9F7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48847B-2309-CA4D-A265-B024CCBFCB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5F35D2B-289B-8F49-84E8-AD23B5C612BF}"/>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8" name="Footer Placeholder 7">
            <a:extLst>
              <a:ext uri="{FF2B5EF4-FFF2-40B4-BE49-F238E27FC236}">
                <a16:creationId xmlns:a16="http://schemas.microsoft.com/office/drawing/2014/main" id="{1C5C6F38-CD6C-344F-9C28-418B2A480E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DF3C0C-4D75-F443-A674-FFABDEDA2135}"/>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3429592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9453D-687C-4C47-93D0-0DB24821979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344BC70-898D-0C46-B9DC-E9C8E924F66C}"/>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4" name="Footer Placeholder 3">
            <a:extLst>
              <a:ext uri="{FF2B5EF4-FFF2-40B4-BE49-F238E27FC236}">
                <a16:creationId xmlns:a16="http://schemas.microsoft.com/office/drawing/2014/main" id="{155EAA3F-5835-7F43-8B82-384DF06EA9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1CFB33C-F106-DB43-AB1E-CB2755687A96}"/>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2759183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40BD20-8384-2F4B-BC8A-ED7617C2A3AD}"/>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3" name="Footer Placeholder 2">
            <a:extLst>
              <a:ext uri="{FF2B5EF4-FFF2-40B4-BE49-F238E27FC236}">
                <a16:creationId xmlns:a16="http://schemas.microsoft.com/office/drawing/2014/main" id="{9128DDA6-943F-4F4D-9956-CE3DB95EF3D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9E75AB5-66A3-3F4A-A51A-F2576282606B}"/>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297701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A4345-01D1-5C4B-A92F-AC09B55F55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886137-742F-7444-AD01-85F8E4F4AB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3C70C3-D930-2445-A926-38E0AAD5CB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DC732F-3CBF-8B4F-8131-F9E121E5E7B6}"/>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6" name="Footer Placeholder 5">
            <a:extLst>
              <a:ext uri="{FF2B5EF4-FFF2-40B4-BE49-F238E27FC236}">
                <a16:creationId xmlns:a16="http://schemas.microsoft.com/office/drawing/2014/main" id="{E69CC77E-21F0-824C-8AF2-1D9085F010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D5BD16-466A-694F-8F84-4D90B6847A15}"/>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1649879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9F3BE-B0B9-AF49-AF9C-136BA52BF0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2DF8A36-2AD7-6F4A-A0D6-C1DAE7B4AE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BC1BDC-8926-6D41-AD93-3531C1DFAF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1C36EB-55CA-9745-B5DD-A43C4CEBFE61}"/>
              </a:ext>
            </a:extLst>
          </p:cNvPr>
          <p:cNvSpPr>
            <a:spLocks noGrp="1"/>
          </p:cNvSpPr>
          <p:nvPr>
            <p:ph type="dt" sz="half" idx="10"/>
          </p:nvPr>
        </p:nvSpPr>
        <p:spPr/>
        <p:txBody>
          <a:bodyPr/>
          <a:lstStyle/>
          <a:p>
            <a:fld id="{68E87753-3A0A-DC43-B1EA-0BD7E90CCAC8}" type="datetimeFigureOut">
              <a:rPr lang="en-US" smtClean="0"/>
              <a:t>2/16/2021</a:t>
            </a:fld>
            <a:endParaRPr lang="en-US"/>
          </a:p>
        </p:txBody>
      </p:sp>
      <p:sp>
        <p:nvSpPr>
          <p:cNvPr id="6" name="Footer Placeholder 5">
            <a:extLst>
              <a:ext uri="{FF2B5EF4-FFF2-40B4-BE49-F238E27FC236}">
                <a16:creationId xmlns:a16="http://schemas.microsoft.com/office/drawing/2014/main" id="{6F877BBD-AC6D-9B4C-B283-54C8AC9966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C19B52-3EBB-6847-BC4C-05E19F79E252}"/>
              </a:ext>
            </a:extLst>
          </p:cNvPr>
          <p:cNvSpPr>
            <a:spLocks noGrp="1"/>
          </p:cNvSpPr>
          <p:nvPr>
            <p:ph type="sldNum" sz="quarter" idx="12"/>
          </p:nvPr>
        </p:nvSpPr>
        <p:spPr/>
        <p:txBody>
          <a:bodyPr/>
          <a:lstStyle/>
          <a:p>
            <a:fld id="{443E0841-7B8E-E846-B109-D2A7F8997487}" type="slidenum">
              <a:rPr lang="en-US" smtClean="0"/>
              <a:t>‹#›</a:t>
            </a:fld>
            <a:endParaRPr lang="en-US"/>
          </a:p>
        </p:txBody>
      </p:sp>
    </p:spTree>
    <p:extLst>
      <p:ext uri="{BB962C8B-B14F-4D97-AF65-F5344CB8AC3E}">
        <p14:creationId xmlns:p14="http://schemas.microsoft.com/office/powerpoint/2010/main" val="2556691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DFA48A-FBF1-2544-956F-B85FF0AF4B49}"/>
              </a:ext>
            </a:extLst>
          </p:cNvPr>
          <p:cNvSpPr>
            <a:spLocks noGrp="1"/>
          </p:cNvSpPr>
          <p:nvPr>
            <p:ph type="title"/>
          </p:nvPr>
        </p:nvSpPr>
        <p:spPr>
          <a:xfrm>
            <a:off x="838200" y="61424"/>
            <a:ext cx="10515600" cy="619613"/>
          </a:xfrm>
          <a:prstGeom prst="rect">
            <a:avLst/>
          </a:prstGeom>
        </p:spPr>
        <p:txBody>
          <a:bodyPr vert="horz" lIns="45720" tIns="45720" rIns="91440" bIns="45720" rtlCol="0" anchor="ctr">
            <a:noAutofit/>
          </a:bodyPr>
          <a:lstStyle/>
          <a:p>
            <a:r>
              <a:rPr lang="en-US" dirty="0"/>
              <a:t>Click to edit Master title style</a:t>
            </a:r>
          </a:p>
        </p:txBody>
      </p:sp>
      <p:sp>
        <p:nvSpPr>
          <p:cNvPr id="3" name="Text Placeholder 2">
            <a:extLst>
              <a:ext uri="{FF2B5EF4-FFF2-40B4-BE49-F238E27FC236}">
                <a16:creationId xmlns:a16="http://schemas.microsoft.com/office/drawing/2014/main" id="{0AC46644-88BE-A74E-AD79-D6A000BF3075}"/>
              </a:ext>
            </a:extLst>
          </p:cNvPr>
          <p:cNvSpPr>
            <a:spLocks noGrp="1"/>
          </p:cNvSpPr>
          <p:nvPr>
            <p:ph type="body" idx="1"/>
          </p:nvPr>
        </p:nvSpPr>
        <p:spPr>
          <a:xfrm>
            <a:off x="838200" y="902677"/>
            <a:ext cx="10515600" cy="527428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F0B0EFC-2646-004E-903C-F57270D8B2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E87753-3A0A-DC43-B1EA-0BD7E90CCAC8}" type="datetimeFigureOut">
              <a:rPr lang="en-US" smtClean="0"/>
              <a:t>2/16/2021</a:t>
            </a:fld>
            <a:endParaRPr lang="en-US"/>
          </a:p>
        </p:txBody>
      </p:sp>
      <p:sp>
        <p:nvSpPr>
          <p:cNvPr id="5" name="Footer Placeholder 4">
            <a:extLst>
              <a:ext uri="{FF2B5EF4-FFF2-40B4-BE49-F238E27FC236}">
                <a16:creationId xmlns:a16="http://schemas.microsoft.com/office/drawing/2014/main" id="{F8641B65-FFC0-5349-AFF5-167F595837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DBD0F2-8F11-A048-9DF2-FD1F89FF83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3E0841-7B8E-E846-B109-D2A7F8997487}" type="slidenum">
              <a:rPr lang="en-US" smtClean="0"/>
              <a:t>‹#›</a:t>
            </a:fld>
            <a:endParaRPr lang="en-US"/>
          </a:p>
        </p:txBody>
      </p:sp>
      <p:sp>
        <p:nvSpPr>
          <p:cNvPr id="7" name="Rectangle 2">
            <a:extLst>
              <a:ext uri="{FF2B5EF4-FFF2-40B4-BE49-F238E27FC236}">
                <a16:creationId xmlns:a16="http://schemas.microsoft.com/office/drawing/2014/main" id="{81B174D8-544E-E54A-9BCD-8DBA8767547E}"/>
              </a:ext>
            </a:extLst>
          </p:cNvPr>
          <p:cNvSpPr>
            <a:spLocks noChangeArrowheads="1"/>
          </p:cNvSpPr>
          <p:nvPr userDrawn="1"/>
        </p:nvSpPr>
        <p:spPr bwMode="auto">
          <a:xfrm>
            <a:off x="838200" y="681037"/>
            <a:ext cx="10515599" cy="45719"/>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sz="1600" b="1">
              <a:solidFill>
                <a:srgbClr val="021F43"/>
              </a:solidFill>
              <a:latin typeface="Trebuchet MS" charset="0"/>
              <a:ea typeface="ＭＳ Ｐゴシック" charset="0"/>
            </a:endParaRPr>
          </a:p>
        </p:txBody>
      </p:sp>
    </p:spTree>
    <p:extLst>
      <p:ext uri="{BB962C8B-B14F-4D97-AF65-F5344CB8AC3E}">
        <p14:creationId xmlns:p14="http://schemas.microsoft.com/office/powerpoint/2010/main" val="2914187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pppknowledgelab.org/guide/sections/83-what-is-the-ppp-reference-guide" TargetMode="External"/><Relationship Id="rId2" Type="http://schemas.openxmlformats.org/officeDocument/2006/relationships/hyperlink" Target="https://pppknowledgelab.org/" TargetMode="External"/><Relationship Id="rId1" Type="http://schemas.openxmlformats.org/officeDocument/2006/relationships/slideLayout" Target="../slideLayouts/slideLayout2.xml"/><Relationship Id="rId6" Type="http://schemas.openxmlformats.org/officeDocument/2006/relationships/hyperlink" Target="https://www.infrastructure.gov.au/infrastructure/ngpd/index.aspx#anc_public-private" TargetMode="External"/><Relationship Id="rId5" Type="http://schemas.openxmlformats.org/officeDocument/2006/relationships/hyperlink" Target="https://www.infrastructureaustralia.gov.au/" TargetMode="External"/><Relationship Id="rId4" Type="http://schemas.openxmlformats.org/officeDocument/2006/relationships/hyperlink" Target="https://www.gov.uk/government/organisations/infrastructure-and-projects-authorit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3770DF9-3FCC-9744-A13B-5DC58376265D}"/>
              </a:ext>
            </a:extLst>
          </p:cNvPr>
          <p:cNvSpPr>
            <a:spLocks noGrp="1"/>
          </p:cNvSpPr>
          <p:nvPr>
            <p:ph type="subTitle" idx="1"/>
          </p:nvPr>
        </p:nvSpPr>
        <p:spPr>
          <a:xfrm>
            <a:off x="1524000" y="3743261"/>
            <a:ext cx="9144000" cy="745612"/>
          </a:xfrm>
        </p:spPr>
        <p:txBody>
          <a:bodyPr>
            <a:normAutofit fontScale="92500" lnSpcReduction="10000"/>
          </a:bodyPr>
          <a:lstStyle/>
          <a:p>
            <a:pPr algn="l"/>
            <a:r>
              <a:rPr lang="mk-MK" sz="1800" dirty="0">
                <a:solidFill>
                  <a:schemeClr val="bg1"/>
                </a:solidFill>
              </a:rPr>
              <a:t>Работилница наменета да им помогне на граѓанските организации и на медиумите да ја разберат нивната улога во осигурувањето дека владата и приватниот сектор ќе бидат одговорни за остварениот учинок</a:t>
            </a:r>
            <a:endParaRPr lang="en-US" sz="1800" dirty="0">
              <a:solidFill>
                <a:schemeClr val="bg1"/>
              </a:solidFill>
            </a:endParaRPr>
          </a:p>
        </p:txBody>
      </p:sp>
      <p:pic>
        <p:nvPicPr>
          <p:cNvPr id="4" name="Picture 3">
            <a:extLst>
              <a:ext uri="{FF2B5EF4-FFF2-40B4-BE49-F238E27FC236}">
                <a16:creationId xmlns:a16="http://schemas.microsoft.com/office/drawing/2014/main" id="{BF3C17A8-42CC-2642-85D2-6E3D507A13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543" y="5463102"/>
            <a:ext cx="3735611" cy="745612"/>
          </a:xfrm>
          <a:prstGeom prst="rect">
            <a:avLst/>
          </a:prstGeom>
        </p:spPr>
      </p:pic>
      <p:pic>
        <p:nvPicPr>
          <p:cNvPr id="6" name="Picture 5">
            <a:extLst>
              <a:ext uri="{FF2B5EF4-FFF2-40B4-BE49-F238E27FC236}">
                <a16:creationId xmlns:a16="http://schemas.microsoft.com/office/drawing/2014/main" id="{06260EF3-F40D-9844-9093-FA01096DFF3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795018" y="5068133"/>
            <a:ext cx="1497330" cy="1244600"/>
          </a:xfrm>
          <a:prstGeom prst="rect">
            <a:avLst/>
          </a:prstGeom>
        </p:spPr>
      </p:pic>
      <p:sp>
        <p:nvSpPr>
          <p:cNvPr id="8" name="Title 1">
            <a:extLst>
              <a:ext uri="{FF2B5EF4-FFF2-40B4-BE49-F238E27FC236}">
                <a16:creationId xmlns:a16="http://schemas.microsoft.com/office/drawing/2014/main" id="{FF7F4244-50C4-B045-95B5-2508D21F43B0}"/>
              </a:ext>
            </a:extLst>
          </p:cNvPr>
          <p:cNvSpPr txBox="1">
            <a:spLocks/>
          </p:cNvSpPr>
          <p:nvPr/>
        </p:nvSpPr>
        <p:spPr>
          <a:xfrm>
            <a:off x="620486" y="470694"/>
            <a:ext cx="10966533" cy="3117634"/>
          </a:xfrm>
          <a:prstGeom prst="rect">
            <a:avLst/>
          </a:prstGeom>
        </p:spPr>
        <p:txBody>
          <a:bodyPr vert="horz" lIns="4572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mk-MK" sz="3200" b="1" i="1" cap="all" dirty="0">
                <a:solidFill>
                  <a:schemeClr val="bg1"/>
                </a:solidFill>
              </a:rPr>
              <a:t>ПРОЕКТ ЗА ЗАЈАКНУВАЊЕ НА РЕГУЛАТОРНАТА РАМКА И ПОЛИТИКИТЕ ЗА ЈАВНО ПРИВАТНИ ПАРТНЕРСТВА</a:t>
            </a:r>
            <a:br>
              <a:rPr lang="en-US" sz="3300" b="1" i="1" cap="all" dirty="0">
                <a:solidFill>
                  <a:schemeClr val="bg1"/>
                </a:solidFill>
                <a:latin typeface="Gill Sans" charset="0"/>
                <a:ea typeface="Gill Sans" charset="0"/>
                <a:cs typeface="Gill Sans" charset="0"/>
              </a:rPr>
            </a:br>
            <a:endParaRPr lang="en-US" b="1" dirty="0"/>
          </a:p>
          <a:p>
            <a:r>
              <a:rPr lang="ru-RU" i="1" dirty="0">
                <a:solidFill>
                  <a:schemeClr val="bg1"/>
                </a:solidFill>
              </a:rPr>
              <a:t> Работилница за улогата на медиумите, стопанските комори, бизнис здруженијата и граѓанските организации во информирање на јавноста за Јавно-Приватни Партнерства и следење на нивната реализација </a:t>
            </a:r>
            <a:br>
              <a:rPr lang="en-US" sz="2800" i="1" dirty="0">
                <a:solidFill>
                  <a:schemeClr val="bg1"/>
                </a:solidFill>
                <a:latin typeface="Gill Sans" charset="0"/>
                <a:ea typeface="Gill Sans" charset="0"/>
                <a:cs typeface="Gill Sans" charset="0"/>
              </a:rPr>
            </a:br>
            <a:br>
              <a:rPr lang="en-US" sz="2800" i="1" dirty="0">
                <a:solidFill>
                  <a:schemeClr val="bg1"/>
                </a:solidFill>
                <a:latin typeface="Gill Sans" charset="0"/>
                <a:ea typeface="Gill Sans" charset="0"/>
                <a:cs typeface="Gill Sans" charset="0"/>
              </a:rPr>
            </a:br>
            <a:r>
              <a:rPr lang="en-US" sz="3000" i="1" dirty="0">
                <a:solidFill>
                  <a:schemeClr val="bg1"/>
                </a:solidFill>
                <a:latin typeface="Gill Sans" charset="0"/>
                <a:ea typeface="Gill Sans" charset="0"/>
                <a:cs typeface="Gill Sans" charset="0"/>
              </a:rPr>
              <a:t>16 </a:t>
            </a:r>
            <a:r>
              <a:rPr lang="mk-MK" sz="3000" i="1" dirty="0">
                <a:solidFill>
                  <a:schemeClr val="bg1"/>
                </a:solidFill>
                <a:latin typeface="Gill Sans" charset="0"/>
                <a:ea typeface="Gill Sans" charset="0"/>
                <a:cs typeface="Gill Sans" charset="0"/>
              </a:rPr>
              <a:t>февруари</a:t>
            </a:r>
            <a:r>
              <a:rPr lang="en-US" sz="3000" i="1" dirty="0">
                <a:solidFill>
                  <a:schemeClr val="bg1"/>
                </a:solidFill>
                <a:latin typeface="Gill Sans" charset="0"/>
                <a:ea typeface="Gill Sans" charset="0"/>
                <a:cs typeface="Gill Sans" charset="0"/>
              </a:rPr>
              <a:t> 2021</a:t>
            </a:r>
            <a:r>
              <a:rPr lang="mk-MK" sz="3000" i="1" dirty="0">
                <a:solidFill>
                  <a:schemeClr val="bg1"/>
                </a:solidFill>
                <a:latin typeface="Gill Sans" charset="0"/>
                <a:ea typeface="Gill Sans" charset="0"/>
                <a:cs typeface="Gill Sans" charset="0"/>
              </a:rPr>
              <a:t> година</a:t>
            </a:r>
            <a:endParaRPr lang="en-US" sz="2800" dirty="0">
              <a:solidFill>
                <a:schemeClr val="bg1"/>
              </a:solidFill>
              <a:latin typeface="Gill Sans" charset="0"/>
              <a:ea typeface="Gill Sans" charset="0"/>
              <a:cs typeface="Gill Sans" charset="0"/>
            </a:endParaRPr>
          </a:p>
        </p:txBody>
      </p:sp>
      <p:pic>
        <p:nvPicPr>
          <p:cNvPr id="2" name="Picture 1">
            <a:extLst>
              <a:ext uri="{FF2B5EF4-FFF2-40B4-BE49-F238E27FC236}">
                <a16:creationId xmlns:a16="http://schemas.microsoft.com/office/drawing/2014/main" id="{3A75DC90-DE07-4FB9-B8D6-1F28D43A965E}"/>
              </a:ext>
            </a:extLst>
          </p:cNvPr>
          <p:cNvPicPr>
            <a:picLocks noChangeAspect="1"/>
          </p:cNvPicPr>
          <p:nvPr/>
        </p:nvPicPr>
        <p:blipFill>
          <a:blip r:embed="rId4"/>
          <a:stretch>
            <a:fillRect/>
          </a:stretch>
        </p:blipFill>
        <p:spPr>
          <a:xfrm>
            <a:off x="5161951" y="4831151"/>
            <a:ext cx="1883602" cy="1718564"/>
          </a:xfrm>
          <a:prstGeom prst="rect">
            <a:avLst/>
          </a:prstGeom>
        </p:spPr>
      </p:pic>
    </p:spTree>
    <p:extLst>
      <p:ext uri="{BB962C8B-B14F-4D97-AF65-F5344CB8AC3E}">
        <p14:creationId xmlns:p14="http://schemas.microsoft.com/office/powerpoint/2010/main" val="3706163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A8D9B81-32D6-8A4F-850C-5DCC97284964}"/>
              </a:ext>
            </a:extLst>
          </p:cNvPr>
          <p:cNvSpPr/>
          <p:nvPr/>
        </p:nvSpPr>
        <p:spPr>
          <a:xfrm>
            <a:off x="510639" y="542904"/>
            <a:ext cx="11483439" cy="407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4441474-CCF9-8643-BD1E-B4F0CE2702A0}"/>
              </a:ext>
            </a:extLst>
          </p:cNvPr>
          <p:cNvSpPr>
            <a:spLocks noGrp="1"/>
          </p:cNvSpPr>
          <p:nvPr>
            <p:ph type="title"/>
          </p:nvPr>
        </p:nvSpPr>
        <p:spPr>
          <a:xfrm>
            <a:off x="839788" y="1"/>
            <a:ext cx="10515600" cy="546264"/>
          </a:xfrm>
        </p:spPr>
        <p:txBody>
          <a:bodyPr>
            <a:noAutofit/>
          </a:bodyPr>
          <a:lstStyle/>
          <a:p>
            <a:r>
              <a:rPr lang="mk-MK" sz="3200" dirty="0"/>
              <a:t>Која е разликата помеѓу вообичаени јавни работи и </a:t>
            </a:r>
            <a:r>
              <a:rPr lang="mk-MK" sz="3200" dirty="0" err="1"/>
              <a:t>ЈПП</a:t>
            </a:r>
            <a:r>
              <a:rPr lang="en-US" sz="3200" dirty="0"/>
              <a:t>? </a:t>
            </a:r>
          </a:p>
        </p:txBody>
      </p:sp>
      <p:sp>
        <p:nvSpPr>
          <p:cNvPr id="5" name="Text Placeholder 4">
            <a:extLst>
              <a:ext uri="{FF2B5EF4-FFF2-40B4-BE49-F238E27FC236}">
                <a16:creationId xmlns:a16="http://schemas.microsoft.com/office/drawing/2014/main" id="{EFBA7057-C480-A042-9EC1-22DAD7159806}"/>
              </a:ext>
            </a:extLst>
          </p:cNvPr>
          <p:cNvSpPr>
            <a:spLocks noGrp="1"/>
          </p:cNvSpPr>
          <p:nvPr>
            <p:ph type="body" idx="1"/>
          </p:nvPr>
        </p:nvSpPr>
        <p:spPr>
          <a:xfrm>
            <a:off x="836612" y="495408"/>
            <a:ext cx="5157787" cy="407121"/>
          </a:xfrm>
        </p:spPr>
        <p:txBody>
          <a:bodyPr>
            <a:normAutofit/>
          </a:bodyPr>
          <a:lstStyle/>
          <a:p>
            <a:pPr algn="ctr"/>
            <a:r>
              <a:rPr lang="mk-MK" sz="2000" dirty="0"/>
              <a:t>Традиционален јавен проект</a:t>
            </a:r>
            <a:endParaRPr lang="en-US" sz="2000" dirty="0"/>
          </a:p>
        </p:txBody>
      </p:sp>
      <p:sp>
        <p:nvSpPr>
          <p:cNvPr id="6" name="Content Placeholder 5">
            <a:extLst>
              <a:ext uri="{FF2B5EF4-FFF2-40B4-BE49-F238E27FC236}">
                <a16:creationId xmlns:a16="http://schemas.microsoft.com/office/drawing/2014/main" id="{56EE7BF4-920C-4D4B-A884-483EED15E148}"/>
              </a:ext>
            </a:extLst>
          </p:cNvPr>
          <p:cNvSpPr>
            <a:spLocks noGrp="1"/>
          </p:cNvSpPr>
          <p:nvPr>
            <p:ph sz="half" idx="2"/>
          </p:nvPr>
        </p:nvSpPr>
        <p:spPr>
          <a:xfrm>
            <a:off x="839788" y="917002"/>
            <a:ext cx="2514929" cy="5955471"/>
          </a:xfrm>
          <a:solidFill>
            <a:srgbClr val="92D050"/>
          </a:solidFill>
        </p:spPr>
        <p:txBody>
          <a:bodyPr>
            <a:normAutofit fontScale="77500" lnSpcReduction="20000"/>
          </a:bodyPr>
          <a:lstStyle/>
          <a:p>
            <a:pPr marL="0" indent="0" algn="ctr">
              <a:buNone/>
            </a:pPr>
            <a:r>
              <a:rPr lang="mk-MK" sz="1600" b="1" dirty="0"/>
              <a:t>Обврска на владата</a:t>
            </a:r>
            <a:r>
              <a:rPr lang="en-US" sz="1600" b="1" dirty="0"/>
              <a:t>:</a:t>
            </a:r>
            <a:br>
              <a:rPr lang="en-US" sz="1600" b="1" dirty="0"/>
            </a:br>
            <a:r>
              <a:rPr lang="mk-MK" sz="1600" b="1" dirty="0"/>
              <a:t>инвеститор, проектант, сопственик, оператор</a:t>
            </a:r>
            <a:endParaRPr lang="en-US" sz="1600" b="1" dirty="0"/>
          </a:p>
          <a:p>
            <a:r>
              <a:rPr lang="mk-MK" sz="1600" dirty="0"/>
              <a:t>Идентификација на проектот</a:t>
            </a:r>
            <a:endParaRPr lang="en-US" sz="1600" dirty="0"/>
          </a:p>
          <a:p>
            <a:r>
              <a:rPr lang="mk-MK" sz="1600" dirty="0"/>
              <a:t>Технички проект</a:t>
            </a:r>
            <a:endParaRPr lang="en-US" sz="1600" dirty="0"/>
          </a:p>
          <a:p>
            <a:r>
              <a:rPr lang="mk-MK" sz="1600" dirty="0"/>
              <a:t>Утврдување на сите потребни влезни параметри / количини на проектот</a:t>
            </a:r>
            <a:endParaRPr lang="en-US" sz="1600" dirty="0"/>
          </a:p>
          <a:p>
            <a:r>
              <a:rPr lang="mk-MK" sz="1600" dirty="0"/>
              <a:t>Утврдување на динамиката на проектот</a:t>
            </a:r>
            <a:endParaRPr lang="en-US" sz="1600" dirty="0"/>
          </a:p>
          <a:p>
            <a:r>
              <a:rPr lang="mk-MK" sz="1600" dirty="0"/>
              <a:t>Проценка на вкупните трошоци за проектот</a:t>
            </a:r>
            <a:endParaRPr lang="en-US" sz="1600" dirty="0"/>
          </a:p>
          <a:p>
            <a:r>
              <a:rPr lang="mk-MK" sz="1600" dirty="0"/>
              <a:t>Организирање на финансирањето од националниот буџет</a:t>
            </a:r>
            <a:endParaRPr lang="en-US" sz="1600" dirty="0"/>
          </a:p>
          <a:p>
            <a:r>
              <a:rPr lang="mk-MK" sz="1600" dirty="0"/>
              <a:t>Доделување на тендер на приватни градежни изведувачи</a:t>
            </a:r>
            <a:endParaRPr lang="en-US" sz="1600" dirty="0"/>
          </a:p>
          <a:p>
            <a:pPr lvl="1"/>
            <a:r>
              <a:rPr lang="mk-MK" sz="1200" dirty="0"/>
              <a:t>Врз основа на најниска цена</a:t>
            </a:r>
            <a:endParaRPr lang="en-US" sz="1200" dirty="0"/>
          </a:p>
          <a:p>
            <a:r>
              <a:rPr lang="mk-MK" sz="1600" dirty="0"/>
              <a:t>Следење на изградбата</a:t>
            </a:r>
            <a:endParaRPr lang="en-US" sz="1600" dirty="0"/>
          </a:p>
          <a:p>
            <a:r>
              <a:rPr lang="mk-MK" sz="1600" dirty="0"/>
              <a:t>Прегледување/одобрување н сите промени во текот на градбата</a:t>
            </a:r>
            <a:endParaRPr lang="en-US" sz="1600" dirty="0"/>
          </a:p>
          <a:p>
            <a:r>
              <a:rPr lang="mk-MK" sz="1600" dirty="0"/>
              <a:t>Управување со и одржување на средството по завршувањето, до крајот на животниот век</a:t>
            </a:r>
            <a:endParaRPr lang="en-US" sz="1600" dirty="0"/>
          </a:p>
          <a:p>
            <a:r>
              <a:rPr lang="en-US" sz="1600" dirty="0"/>
              <a:t>Seek annual budget allocations to cover cost of operating the project</a:t>
            </a:r>
          </a:p>
          <a:p>
            <a:r>
              <a:rPr lang="mk-MK" sz="1600" dirty="0"/>
              <a:t>Барање на буџет за одржување</a:t>
            </a:r>
            <a:endParaRPr lang="en-US" sz="1600" dirty="0"/>
          </a:p>
        </p:txBody>
      </p:sp>
      <p:sp>
        <p:nvSpPr>
          <p:cNvPr id="7" name="Text Placeholder 6">
            <a:extLst>
              <a:ext uri="{FF2B5EF4-FFF2-40B4-BE49-F238E27FC236}">
                <a16:creationId xmlns:a16="http://schemas.microsoft.com/office/drawing/2014/main" id="{6E3A0E31-8CA6-8A49-B051-EC4AB2265D83}"/>
              </a:ext>
            </a:extLst>
          </p:cNvPr>
          <p:cNvSpPr>
            <a:spLocks noGrp="1"/>
          </p:cNvSpPr>
          <p:nvPr>
            <p:ph type="body" sz="quarter" idx="3"/>
          </p:nvPr>
        </p:nvSpPr>
        <p:spPr>
          <a:xfrm>
            <a:off x="6169024" y="495408"/>
            <a:ext cx="5183188" cy="407121"/>
          </a:xfrm>
        </p:spPr>
        <p:txBody>
          <a:bodyPr>
            <a:normAutofit/>
          </a:bodyPr>
          <a:lstStyle/>
          <a:p>
            <a:pPr algn="ctr"/>
            <a:r>
              <a:rPr lang="mk-MK" sz="2000" dirty="0"/>
              <a:t>Јавно приватно партнерство</a:t>
            </a:r>
            <a:endParaRPr lang="en-US" sz="2000" dirty="0"/>
          </a:p>
        </p:txBody>
      </p:sp>
      <p:sp>
        <p:nvSpPr>
          <p:cNvPr id="8" name="Content Placeholder 7">
            <a:extLst>
              <a:ext uri="{FF2B5EF4-FFF2-40B4-BE49-F238E27FC236}">
                <a16:creationId xmlns:a16="http://schemas.microsoft.com/office/drawing/2014/main" id="{7BB0715C-9E1B-2140-91DD-62DE5794D86F}"/>
              </a:ext>
            </a:extLst>
          </p:cNvPr>
          <p:cNvSpPr>
            <a:spLocks noGrp="1"/>
          </p:cNvSpPr>
          <p:nvPr>
            <p:ph sz="quarter" idx="4"/>
          </p:nvPr>
        </p:nvSpPr>
        <p:spPr>
          <a:xfrm>
            <a:off x="6172200" y="917002"/>
            <a:ext cx="2524043" cy="5955471"/>
          </a:xfrm>
          <a:solidFill>
            <a:srgbClr val="92D050"/>
          </a:solidFill>
        </p:spPr>
        <p:txBody>
          <a:bodyPr>
            <a:normAutofit fontScale="77500" lnSpcReduction="20000"/>
          </a:bodyPr>
          <a:lstStyle/>
          <a:p>
            <a:pPr marL="0" indent="0" algn="ctr">
              <a:buNone/>
            </a:pPr>
            <a:r>
              <a:rPr lang="mk-MK" sz="1600" b="1" dirty="0"/>
              <a:t>Обврска на владата </a:t>
            </a:r>
            <a:r>
              <a:rPr lang="en-US" sz="1600" b="1" dirty="0"/>
              <a:t>:</a:t>
            </a:r>
            <a:br>
              <a:rPr lang="en-US" sz="1600" b="1" dirty="0"/>
            </a:br>
            <a:r>
              <a:rPr lang="mk-MK" sz="1600" b="1" dirty="0"/>
              <a:t>спецификација, следење, управување</a:t>
            </a:r>
            <a:endParaRPr lang="en-US" sz="1600" b="1" dirty="0"/>
          </a:p>
          <a:p>
            <a:r>
              <a:rPr lang="mk-MK" sz="1600" dirty="0"/>
              <a:t>Идентификација на проектот</a:t>
            </a:r>
            <a:r>
              <a:rPr lang="en-US" sz="1600" dirty="0"/>
              <a:t> </a:t>
            </a:r>
          </a:p>
          <a:p>
            <a:r>
              <a:rPr lang="mk-MK" sz="1600" dirty="0"/>
              <a:t>Изготвување на спецификација за резултатите и за квалитетот на проектот</a:t>
            </a:r>
            <a:endParaRPr lang="en-US" sz="1600" dirty="0"/>
          </a:p>
          <a:p>
            <a:r>
              <a:rPr lang="mk-MK" sz="1600" dirty="0"/>
              <a:t>Проценка на трошоците на животниот циклус на и придобивките од проектот</a:t>
            </a:r>
            <a:endParaRPr lang="en-US" sz="1600" dirty="0"/>
          </a:p>
          <a:p>
            <a:r>
              <a:rPr lang="mk-MK" sz="1600" dirty="0"/>
              <a:t>Доделување на тендер на групи на приватни инвеститори</a:t>
            </a:r>
            <a:endParaRPr lang="en-US" sz="1600" dirty="0"/>
          </a:p>
          <a:p>
            <a:endParaRPr lang="en-US" sz="1600" dirty="0"/>
          </a:p>
          <a:p>
            <a:endParaRPr lang="en-US" sz="1600" dirty="0"/>
          </a:p>
          <a:p>
            <a:endParaRPr lang="en-US" sz="1600" dirty="0"/>
          </a:p>
          <a:p>
            <a:endParaRPr lang="en-US" sz="1600" dirty="0"/>
          </a:p>
          <a:p>
            <a:pPr marL="0" indent="0">
              <a:buNone/>
            </a:pPr>
            <a:endParaRPr lang="en-US" sz="1600" dirty="0"/>
          </a:p>
          <a:p>
            <a:pPr marL="0" indent="0">
              <a:buNone/>
            </a:pPr>
            <a:endParaRPr lang="en-US" sz="1600" dirty="0"/>
          </a:p>
          <a:p>
            <a:r>
              <a:rPr lang="mk-MK" sz="1600" dirty="0"/>
              <a:t>Следење на успешноста на спроведувањето</a:t>
            </a:r>
            <a:endParaRPr lang="en-US" sz="1600" dirty="0"/>
          </a:p>
          <a:p>
            <a:r>
              <a:rPr lang="mk-MK" sz="1600" dirty="0"/>
              <a:t>Вршење периодични исплати доколку проектот е усогласен со стандардите за учинок</a:t>
            </a:r>
            <a:r>
              <a:rPr lang="en-US" sz="1600" dirty="0"/>
              <a:t>, </a:t>
            </a:r>
            <a:r>
              <a:rPr lang="mk-MK" sz="1600" dirty="0"/>
              <a:t>минус казни доколку приватната страна не е усогласена со стандардот</a:t>
            </a:r>
            <a:endParaRPr lang="en-US" sz="1600" dirty="0"/>
          </a:p>
          <a:p>
            <a:r>
              <a:rPr lang="mk-MK" sz="1600" dirty="0"/>
              <a:t>Добивање на средствата на крајот на периодот на </a:t>
            </a:r>
            <a:r>
              <a:rPr lang="mk-MK" sz="1600" dirty="0" err="1"/>
              <a:t>догвоорот</a:t>
            </a:r>
            <a:endParaRPr lang="en-US" sz="1600" dirty="0"/>
          </a:p>
        </p:txBody>
      </p:sp>
      <p:sp>
        <p:nvSpPr>
          <p:cNvPr id="9" name="Content Placeholder 5">
            <a:extLst>
              <a:ext uri="{FF2B5EF4-FFF2-40B4-BE49-F238E27FC236}">
                <a16:creationId xmlns:a16="http://schemas.microsoft.com/office/drawing/2014/main" id="{AC59C2D1-4E2B-934D-93EE-706FE1BD20B1}"/>
              </a:ext>
            </a:extLst>
          </p:cNvPr>
          <p:cNvSpPr txBox="1">
            <a:spLocks/>
          </p:cNvSpPr>
          <p:nvPr/>
        </p:nvSpPr>
        <p:spPr>
          <a:xfrm>
            <a:off x="3479470" y="917002"/>
            <a:ext cx="2514929" cy="5955471"/>
          </a:xfrm>
          <a:prstGeom prst="rect">
            <a:avLst/>
          </a:prstGeom>
          <a:solidFill>
            <a:schemeClr val="accent2"/>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mk-MK" sz="1400" b="1" dirty="0"/>
              <a:t>Улога на приватниот сектор</a:t>
            </a:r>
            <a:r>
              <a:rPr lang="en-US" sz="1400" b="1" dirty="0"/>
              <a:t>:</a:t>
            </a:r>
            <a:br>
              <a:rPr lang="en-US" sz="1400" b="1" dirty="0"/>
            </a:br>
            <a:r>
              <a:rPr lang="mk-MK" sz="1400" b="1" dirty="0"/>
              <a:t>Градежен изведувач</a:t>
            </a:r>
            <a:endParaRPr lang="en-US" sz="1400" b="1" dirty="0"/>
          </a:p>
          <a:p>
            <a:endParaRPr lang="en-US" sz="1400" dirty="0"/>
          </a:p>
          <a:p>
            <a:endParaRPr lang="en-US" sz="1400" dirty="0"/>
          </a:p>
          <a:p>
            <a:endParaRPr lang="en-US" sz="1400" dirty="0"/>
          </a:p>
          <a:p>
            <a:endParaRPr lang="en-US" sz="1400" dirty="0"/>
          </a:p>
          <a:p>
            <a:endParaRPr lang="en-US" sz="1400" dirty="0"/>
          </a:p>
          <a:p>
            <a:endParaRPr lang="en-US" sz="1400" dirty="0"/>
          </a:p>
          <a:p>
            <a:r>
              <a:rPr lang="mk-MK" sz="1400" dirty="0"/>
              <a:t>Учество на тендер</a:t>
            </a:r>
            <a:endParaRPr lang="en-US" sz="1400" dirty="0"/>
          </a:p>
          <a:p>
            <a:r>
              <a:rPr lang="mk-MK" sz="1400" dirty="0"/>
              <a:t>Ако го добие договорот, започнување со работа во определен рок</a:t>
            </a:r>
            <a:endParaRPr lang="en-US" sz="1400" dirty="0"/>
          </a:p>
          <a:p>
            <a:r>
              <a:rPr lang="mk-MK" sz="1400" dirty="0"/>
              <a:t>Обезбедување на целата работна рака и опрема потребна за градба</a:t>
            </a:r>
            <a:endParaRPr lang="en-US" sz="1400" dirty="0"/>
          </a:p>
          <a:p>
            <a:r>
              <a:rPr lang="mk-MK" sz="1400" dirty="0"/>
              <a:t>Набавка и монтажа на сите материјали за проектот</a:t>
            </a:r>
            <a:r>
              <a:rPr lang="en-US" sz="1400" dirty="0"/>
              <a:t>. </a:t>
            </a:r>
          </a:p>
          <a:p>
            <a:r>
              <a:rPr lang="mk-MK" sz="1400" dirty="0"/>
              <a:t>Предавање на проектот на владата по завршувањето на градбата</a:t>
            </a:r>
            <a:endParaRPr lang="en-US" sz="1400" dirty="0"/>
          </a:p>
          <a:p>
            <a:endParaRPr lang="en-US" sz="1400" dirty="0"/>
          </a:p>
          <a:p>
            <a:pPr marL="0" indent="0">
              <a:buNone/>
            </a:pPr>
            <a:endParaRPr lang="en-US" sz="1400" dirty="0"/>
          </a:p>
        </p:txBody>
      </p:sp>
      <p:sp>
        <p:nvSpPr>
          <p:cNvPr id="10" name="Content Placeholder 7">
            <a:extLst>
              <a:ext uri="{FF2B5EF4-FFF2-40B4-BE49-F238E27FC236}">
                <a16:creationId xmlns:a16="http://schemas.microsoft.com/office/drawing/2014/main" id="{5B29C5B1-EEFB-0548-BA1E-436300C3ED86}"/>
              </a:ext>
            </a:extLst>
          </p:cNvPr>
          <p:cNvSpPr txBox="1">
            <a:spLocks/>
          </p:cNvSpPr>
          <p:nvPr/>
        </p:nvSpPr>
        <p:spPr>
          <a:xfrm>
            <a:off x="8870868" y="902529"/>
            <a:ext cx="2481344" cy="5955471"/>
          </a:xfrm>
          <a:prstGeom prst="rect">
            <a:avLst/>
          </a:prstGeom>
          <a:solidFill>
            <a:srgbClr val="00B0F0"/>
          </a:solidFill>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mk-MK" sz="1600" b="1" dirty="0"/>
              <a:t>Улога на приватниот сектор </a:t>
            </a:r>
            <a:r>
              <a:rPr lang="en-US" sz="1600" b="1" dirty="0"/>
              <a:t>:</a:t>
            </a:r>
            <a:br>
              <a:rPr lang="en-US" sz="1600" b="1" dirty="0"/>
            </a:br>
            <a:r>
              <a:rPr lang="mk-MK" sz="1600" b="1" dirty="0"/>
              <a:t>инвеститор, градба, оператор</a:t>
            </a:r>
            <a:endParaRPr lang="en-US" sz="1600" b="1" dirty="0"/>
          </a:p>
          <a:p>
            <a:endParaRPr lang="en-US" sz="1400" dirty="0"/>
          </a:p>
          <a:p>
            <a:endParaRPr lang="en-US" sz="1400" dirty="0"/>
          </a:p>
          <a:p>
            <a:endParaRPr lang="en-US" sz="1400" dirty="0"/>
          </a:p>
          <a:p>
            <a:endParaRPr lang="en-US" sz="1400" dirty="0"/>
          </a:p>
          <a:p>
            <a:r>
              <a:rPr lang="mk-MK" sz="1400" dirty="0"/>
              <a:t>Учество на тендер</a:t>
            </a:r>
            <a:endParaRPr lang="en-US" sz="1400" dirty="0"/>
          </a:p>
          <a:p>
            <a:r>
              <a:rPr lang="mk-MK" sz="1400" dirty="0"/>
              <a:t>Ако го добие договорот, финализирање на договорот</a:t>
            </a:r>
            <a:endParaRPr lang="en-US" sz="1400" dirty="0"/>
          </a:p>
          <a:p>
            <a:r>
              <a:rPr lang="mk-MK" sz="1400" dirty="0"/>
              <a:t>Организирање на капитално финансирање или кредитно финансирање за сите капитални трошоци и првичните оперативни трошоци</a:t>
            </a:r>
            <a:endParaRPr lang="en-US" sz="1400" dirty="0"/>
          </a:p>
          <a:p>
            <a:r>
              <a:rPr lang="mk-MK" sz="1400" dirty="0"/>
              <a:t>Технички проект</a:t>
            </a:r>
            <a:endParaRPr lang="en-US" sz="1400" dirty="0"/>
          </a:p>
          <a:p>
            <a:r>
              <a:rPr lang="mk-MK" sz="1400" dirty="0"/>
              <a:t>Склучување на договор за изградба</a:t>
            </a:r>
            <a:endParaRPr lang="en-US" sz="1400" dirty="0"/>
          </a:p>
          <a:p>
            <a:r>
              <a:rPr lang="mk-MK" sz="1400" dirty="0"/>
              <a:t>Набавка и монтажа на сите потребни материјали и опрема</a:t>
            </a:r>
            <a:endParaRPr lang="en-US" sz="1400" dirty="0"/>
          </a:p>
          <a:p>
            <a:r>
              <a:rPr lang="mk-MK" sz="1400" dirty="0"/>
              <a:t>Изградба на проектот и завршување во определен рок</a:t>
            </a:r>
            <a:endParaRPr lang="en-US" sz="1400" dirty="0"/>
          </a:p>
          <a:p>
            <a:r>
              <a:rPr lang="mk-MK" sz="1400" dirty="0"/>
              <a:t>Апсорпција на ризикот од било какви промени за време на градбата</a:t>
            </a:r>
            <a:endParaRPr lang="en-US" sz="1400" dirty="0"/>
          </a:p>
          <a:p>
            <a:r>
              <a:rPr lang="mk-MK" sz="1400" dirty="0"/>
              <a:t>Управување со и одржување на средството за целиот животен век на проектот</a:t>
            </a:r>
            <a:endParaRPr lang="en-US" sz="1400" dirty="0"/>
          </a:p>
          <a:p>
            <a:r>
              <a:rPr lang="mk-MK" sz="1400" dirty="0"/>
              <a:t>Испорака на потребните јавни услуги согласно со стандардите за квалитет и достапност наведени во договорот, во спротивно </a:t>
            </a:r>
            <a:r>
              <a:rPr lang="mk-MK" sz="1400" dirty="0" err="1"/>
              <a:t>сносење</a:t>
            </a:r>
            <a:r>
              <a:rPr lang="mk-MK" sz="1400" dirty="0"/>
              <a:t> последици</a:t>
            </a:r>
            <a:endParaRPr lang="en-US" sz="1400" dirty="0"/>
          </a:p>
          <a:p>
            <a:r>
              <a:rPr lang="mk-MK" sz="1400" dirty="0"/>
              <a:t>Враќање на средството во добра и функционална состојба со залиха на резервни делови</a:t>
            </a:r>
            <a:endParaRPr lang="en-US" sz="1400" dirty="0"/>
          </a:p>
        </p:txBody>
      </p:sp>
      <p:cxnSp>
        <p:nvCxnSpPr>
          <p:cNvPr id="3" name="Straight Connector 2">
            <a:extLst>
              <a:ext uri="{FF2B5EF4-FFF2-40B4-BE49-F238E27FC236}">
                <a16:creationId xmlns:a16="http://schemas.microsoft.com/office/drawing/2014/main" id="{21AB1035-A945-1345-B30A-DE31F68D7773}"/>
              </a:ext>
            </a:extLst>
          </p:cNvPr>
          <p:cNvCxnSpPr>
            <a:cxnSpLocks/>
          </p:cNvCxnSpPr>
          <p:nvPr/>
        </p:nvCxnSpPr>
        <p:spPr>
          <a:xfrm>
            <a:off x="6096000" y="564382"/>
            <a:ext cx="0" cy="6106215"/>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701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E3A288B-2180-4048-9474-1D50D8C713FF}"/>
              </a:ext>
            </a:extLst>
          </p:cNvPr>
          <p:cNvSpPr/>
          <p:nvPr/>
        </p:nvSpPr>
        <p:spPr>
          <a:xfrm>
            <a:off x="510639" y="542904"/>
            <a:ext cx="11483439" cy="407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4441474-CCF9-8643-BD1E-B4F0CE2702A0}"/>
              </a:ext>
            </a:extLst>
          </p:cNvPr>
          <p:cNvSpPr>
            <a:spLocks noGrp="1"/>
          </p:cNvSpPr>
          <p:nvPr>
            <p:ph type="title"/>
          </p:nvPr>
        </p:nvSpPr>
        <p:spPr>
          <a:xfrm>
            <a:off x="427513" y="52303"/>
            <a:ext cx="11566565" cy="441419"/>
          </a:xfrm>
        </p:spPr>
        <p:txBody>
          <a:bodyPr>
            <a:noAutofit/>
          </a:bodyPr>
          <a:lstStyle/>
          <a:p>
            <a:r>
              <a:rPr lang="mk-MK" sz="2800" dirty="0"/>
              <a:t>Кој го поднесува ризикот</a:t>
            </a:r>
            <a:r>
              <a:rPr lang="en-US" sz="2800" dirty="0"/>
              <a:t>?  </a:t>
            </a:r>
            <a:r>
              <a:rPr lang="mk-MK" sz="2800" dirty="0"/>
              <a:t>Зошто </a:t>
            </a:r>
            <a:r>
              <a:rPr lang="mk-MK" sz="2800" dirty="0" err="1"/>
              <a:t>ЈПП</a:t>
            </a:r>
            <a:r>
              <a:rPr lang="mk-MK" sz="2800" dirty="0"/>
              <a:t> може да биде добра алатка?</a:t>
            </a:r>
            <a:endParaRPr lang="en-US" sz="2800" dirty="0"/>
          </a:p>
        </p:txBody>
      </p:sp>
      <p:sp>
        <p:nvSpPr>
          <p:cNvPr id="5" name="Text Placeholder 4">
            <a:extLst>
              <a:ext uri="{FF2B5EF4-FFF2-40B4-BE49-F238E27FC236}">
                <a16:creationId xmlns:a16="http://schemas.microsoft.com/office/drawing/2014/main" id="{EFBA7057-C480-A042-9EC1-22DAD7159806}"/>
              </a:ext>
            </a:extLst>
          </p:cNvPr>
          <p:cNvSpPr>
            <a:spLocks noGrp="1"/>
          </p:cNvSpPr>
          <p:nvPr>
            <p:ph type="body" idx="1"/>
          </p:nvPr>
        </p:nvSpPr>
        <p:spPr>
          <a:xfrm>
            <a:off x="4001383" y="542904"/>
            <a:ext cx="3753201" cy="407121"/>
          </a:xfrm>
        </p:spPr>
        <p:txBody>
          <a:bodyPr>
            <a:normAutofit/>
          </a:bodyPr>
          <a:lstStyle/>
          <a:p>
            <a:pPr algn="ctr"/>
            <a:r>
              <a:rPr lang="mk-MK" sz="2000" dirty="0"/>
              <a:t>Традиционален јавен проект</a:t>
            </a:r>
            <a:endParaRPr lang="en-US" sz="2000" dirty="0"/>
          </a:p>
        </p:txBody>
      </p:sp>
      <p:sp>
        <p:nvSpPr>
          <p:cNvPr id="6" name="Content Placeholder 5">
            <a:extLst>
              <a:ext uri="{FF2B5EF4-FFF2-40B4-BE49-F238E27FC236}">
                <a16:creationId xmlns:a16="http://schemas.microsoft.com/office/drawing/2014/main" id="{56EE7BF4-920C-4D4B-A884-483EED15E148}"/>
              </a:ext>
            </a:extLst>
          </p:cNvPr>
          <p:cNvSpPr>
            <a:spLocks noGrp="1"/>
          </p:cNvSpPr>
          <p:nvPr>
            <p:ph sz="half" idx="2"/>
          </p:nvPr>
        </p:nvSpPr>
        <p:spPr>
          <a:xfrm>
            <a:off x="510639" y="964498"/>
            <a:ext cx="3319089" cy="5907975"/>
          </a:xfrm>
          <a:solidFill>
            <a:srgbClr val="92D050"/>
          </a:solidFill>
        </p:spPr>
        <p:txBody>
          <a:bodyPr>
            <a:noAutofit/>
          </a:bodyPr>
          <a:lstStyle/>
          <a:p>
            <a:pPr marL="0" indent="0" algn="ctr">
              <a:lnSpc>
                <a:spcPct val="100000"/>
              </a:lnSpc>
              <a:spcBef>
                <a:spcPts val="0"/>
              </a:spcBef>
              <a:buNone/>
            </a:pPr>
            <a:r>
              <a:rPr lang="mk-MK" sz="1600" dirty="0"/>
              <a:t>Чии пари ја финансираат изградбата</a:t>
            </a:r>
            <a:r>
              <a:rPr lang="en-US" sz="1600" dirty="0"/>
              <a:t>?</a:t>
            </a:r>
            <a:br>
              <a:rPr lang="en-US" sz="1600" dirty="0"/>
            </a:br>
            <a:r>
              <a:rPr lang="mk-MK" sz="1600" dirty="0"/>
              <a:t>Чиј е проектот</a:t>
            </a:r>
            <a:r>
              <a:rPr lang="en-US" sz="1600" dirty="0"/>
              <a:t>?</a:t>
            </a:r>
          </a:p>
          <a:p>
            <a:pPr marL="0" indent="0" algn="ctr">
              <a:lnSpc>
                <a:spcPct val="100000"/>
              </a:lnSpc>
              <a:spcBef>
                <a:spcPts val="0"/>
              </a:spcBef>
              <a:buNone/>
            </a:pPr>
            <a:r>
              <a:rPr lang="mk-MK" sz="1600" dirty="0"/>
              <a:t>Кој го поднесува ризикот на изградбата</a:t>
            </a:r>
            <a:r>
              <a:rPr lang="en-US" sz="1600" dirty="0"/>
              <a:t>?</a:t>
            </a:r>
            <a:br>
              <a:rPr lang="en-US" sz="1600" dirty="0"/>
            </a:br>
            <a:br>
              <a:rPr lang="en-US" sz="1600" dirty="0"/>
            </a:br>
            <a:r>
              <a:rPr lang="mk-MK" sz="1600" dirty="0"/>
              <a:t>Кој го поднесува ризикот за времето потребно за завршување</a:t>
            </a:r>
            <a:r>
              <a:rPr lang="en-US" sz="1600" dirty="0"/>
              <a:t>?</a:t>
            </a:r>
          </a:p>
          <a:p>
            <a:pPr marL="0" indent="0" algn="ctr">
              <a:lnSpc>
                <a:spcPct val="100000"/>
              </a:lnSpc>
              <a:spcBef>
                <a:spcPts val="0"/>
              </a:spcBef>
              <a:buNone/>
            </a:pPr>
            <a:r>
              <a:rPr lang="mk-MK" sz="1600" dirty="0"/>
              <a:t>Кој го финансира пречекорувањето на трошоците или неочекуваните трошоци</a:t>
            </a:r>
            <a:r>
              <a:rPr lang="en-US" sz="1600" dirty="0"/>
              <a:t>? </a:t>
            </a:r>
          </a:p>
          <a:p>
            <a:pPr marL="0" indent="0" algn="ctr">
              <a:lnSpc>
                <a:spcPct val="100000"/>
              </a:lnSpc>
              <a:spcBef>
                <a:spcPts val="0"/>
              </a:spcBef>
              <a:buNone/>
            </a:pPr>
            <a:r>
              <a:rPr lang="mk-MK" sz="1600" dirty="0"/>
              <a:t>Кој е ја извршува услугата</a:t>
            </a:r>
            <a:r>
              <a:rPr lang="en-US" sz="1600" dirty="0"/>
              <a:t>?</a:t>
            </a:r>
          </a:p>
          <a:p>
            <a:pPr marL="0" indent="0" algn="ctr">
              <a:lnSpc>
                <a:spcPct val="100000"/>
              </a:lnSpc>
              <a:spcBef>
                <a:spcPts val="0"/>
              </a:spcBef>
              <a:buNone/>
            </a:pPr>
            <a:r>
              <a:rPr lang="mk-MK" sz="1600" dirty="0"/>
              <a:t>Кој го поднесува трошокот ако услугата не функционира како што е планирано</a:t>
            </a:r>
            <a:r>
              <a:rPr lang="en-US" sz="1600" dirty="0"/>
              <a:t>?</a:t>
            </a:r>
          </a:p>
          <a:p>
            <a:pPr marL="0" indent="0" algn="ctr">
              <a:lnSpc>
                <a:spcPct val="100000"/>
              </a:lnSpc>
              <a:spcBef>
                <a:spcPts val="0"/>
              </a:spcBef>
              <a:buNone/>
            </a:pPr>
            <a:r>
              <a:rPr lang="mk-MK" sz="1600" dirty="0"/>
              <a:t>Кој треба да финансира и спроведе значајно одржување во текот на животниот век на услугата</a:t>
            </a:r>
            <a:r>
              <a:rPr lang="en-US" sz="1600" dirty="0"/>
              <a:t>?</a:t>
            </a:r>
          </a:p>
          <a:p>
            <a:pPr marL="0" indent="0" algn="ctr">
              <a:lnSpc>
                <a:spcPct val="100000"/>
              </a:lnSpc>
              <a:spcBef>
                <a:spcPts val="0"/>
              </a:spcBef>
              <a:buNone/>
            </a:pPr>
            <a:r>
              <a:rPr lang="mk-MK" sz="1600" dirty="0"/>
              <a:t>Кој го плаќа трошокот за извршување и одржување на услугата</a:t>
            </a:r>
            <a:r>
              <a:rPr lang="en-US" sz="1600" dirty="0"/>
              <a:t>?</a:t>
            </a:r>
            <a:br>
              <a:rPr lang="en-US" sz="1600" dirty="0"/>
            </a:br>
            <a:endParaRPr lang="en-US" sz="1600" dirty="0"/>
          </a:p>
          <a:p>
            <a:pPr marL="0" indent="0" algn="ctr">
              <a:lnSpc>
                <a:spcPct val="100000"/>
              </a:lnSpc>
              <a:spcBef>
                <a:spcPts val="0"/>
              </a:spcBef>
              <a:buNone/>
            </a:pPr>
            <a:r>
              <a:rPr lang="mk-MK" sz="1600" dirty="0"/>
              <a:t>Кој обезбедува дека услугата се извршува соодветно квалитетно</a:t>
            </a:r>
            <a:r>
              <a:rPr lang="en-US" sz="1600" dirty="0"/>
              <a:t>?</a:t>
            </a:r>
          </a:p>
        </p:txBody>
      </p:sp>
      <p:sp>
        <p:nvSpPr>
          <p:cNvPr id="7" name="Text Placeholder 6">
            <a:extLst>
              <a:ext uri="{FF2B5EF4-FFF2-40B4-BE49-F238E27FC236}">
                <a16:creationId xmlns:a16="http://schemas.microsoft.com/office/drawing/2014/main" id="{6E3A0E31-8CA6-8A49-B051-EC4AB2265D83}"/>
              </a:ext>
            </a:extLst>
          </p:cNvPr>
          <p:cNvSpPr>
            <a:spLocks noGrp="1"/>
          </p:cNvSpPr>
          <p:nvPr>
            <p:ph type="body" sz="quarter" idx="3"/>
          </p:nvPr>
        </p:nvSpPr>
        <p:spPr>
          <a:xfrm>
            <a:off x="7926239" y="542904"/>
            <a:ext cx="3900983" cy="407121"/>
          </a:xfrm>
        </p:spPr>
        <p:txBody>
          <a:bodyPr>
            <a:normAutofit/>
          </a:bodyPr>
          <a:lstStyle/>
          <a:p>
            <a:pPr algn="ctr"/>
            <a:r>
              <a:rPr lang="mk-MK" sz="2000" dirty="0"/>
              <a:t>Јавно приватно партнерство</a:t>
            </a:r>
            <a:endParaRPr lang="en-US" sz="2000" dirty="0"/>
          </a:p>
        </p:txBody>
      </p:sp>
      <p:sp>
        <p:nvSpPr>
          <p:cNvPr id="8" name="Content Placeholder 7">
            <a:extLst>
              <a:ext uri="{FF2B5EF4-FFF2-40B4-BE49-F238E27FC236}">
                <a16:creationId xmlns:a16="http://schemas.microsoft.com/office/drawing/2014/main" id="{7BB0715C-9E1B-2140-91DD-62DE5794D86F}"/>
              </a:ext>
            </a:extLst>
          </p:cNvPr>
          <p:cNvSpPr>
            <a:spLocks noGrp="1"/>
          </p:cNvSpPr>
          <p:nvPr>
            <p:ph sz="quarter" idx="4"/>
          </p:nvPr>
        </p:nvSpPr>
        <p:spPr>
          <a:xfrm>
            <a:off x="4001384" y="964498"/>
            <a:ext cx="3753201" cy="5907975"/>
          </a:xfrm>
          <a:solidFill>
            <a:schemeClr val="accent2"/>
          </a:solidFill>
        </p:spPr>
        <p:txBody>
          <a:bodyPr>
            <a:noAutofit/>
          </a:bodyPr>
          <a:lstStyle/>
          <a:p>
            <a:pPr marL="0" indent="0" algn="ctr">
              <a:buNone/>
            </a:pPr>
            <a:r>
              <a:rPr lang="mk-MK" sz="1600" dirty="0"/>
              <a:t>Јавен буџет</a:t>
            </a:r>
            <a:br>
              <a:rPr lang="en-US" sz="1600" dirty="0"/>
            </a:br>
            <a:endParaRPr lang="en-US" sz="1600" dirty="0"/>
          </a:p>
          <a:p>
            <a:pPr marL="0" indent="0" algn="ctr">
              <a:buNone/>
            </a:pPr>
            <a:r>
              <a:rPr lang="mk-MK" sz="1600" dirty="0"/>
              <a:t>Министерството/општината/</a:t>
            </a:r>
            <a:r>
              <a:rPr lang="mk-MK" sz="1600" dirty="0" err="1"/>
              <a:t>ПДС</a:t>
            </a:r>
            <a:endParaRPr lang="en-US" sz="1600" dirty="0"/>
          </a:p>
          <a:p>
            <a:pPr marL="0" indent="0" algn="ctr">
              <a:buNone/>
            </a:pPr>
            <a:r>
              <a:rPr lang="mk-MK" sz="1400" dirty="0"/>
              <a:t>Градежниот изведувач и тоа само до степенот до кој тоа е изречно наведено во договорот</a:t>
            </a:r>
            <a:r>
              <a:rPr lang="en-US" sz="1400" dirty="0"/>
              <a:t>; </a:t>
            </a:r>
            <a:r>
              <a:rPr lang="mk-MK" sz="1400" dirty="0"/>
              <a:t>инаку министерството/општина/</a:t>
            </a:r>
            <a:r>
              <a:rPr lang="mk-MK" sz="1400" dirty="0" err="1"/>
              <a:t>ПДС</a:t>
            </a:r>
            <a:endParaRPr lang="en-US" sz="1400" dirty="0"/>
          </a:p>
          <a:p>
            <a:pPr marL="0" indent="0" algn="ctr">
              <a:buNone/>
            </a:pPr>
            <a:r>
              <a:rPr lang="mk-MK" sz="1600" dirty="0"/>
              <a:t>Министерството/општината/</a:t>
            </a:r>
            <a:r>
              <a:rPr lang="mk-MK" sz="1600" dirty="0" err="1"/>
              <a:t>ПДС</a:t>
            </a:r>
            <a:endParaRPr lang="en-US" sz="1600" dirty="0"/>
          </a:p>
          <a:p>
            <a:pPr marL="0" indent="0" algn="ctr">
              <a:buNone/>
            </a:pPr>
            <a:r>
              <a:rPr lang="mk-MK" sz="1600" dirty="0"/>
              <a:t>Јавен буџет</a:t>
            </a:r>
            <a:br>
              <a:rPr lang="en-US" sz="1600" dirty="0"/>
            </a:br>
            <a:endParaRPr lang="en-US" sz="1600" dirty="0"/>
          </a:p>
          <a:p>
            <a:pPr marL="0" indent="0" algn="ctr">
              <a:buNone/>
            </a:pPr>
            <a:endParaRPr lang="mk-MK" sz="1600" dirty="0"/>
          </a:p>
          <a:p>
            <a:pPr marL="0" indent="0" algn="ctr">
              <a:lnSpc>
                <a:spcPct val="100000"/>
              </a:lnSpc>
              <a:spcBef>
                <a:spcPts val="0"/>
              </a:spcBef>
              <a:buNone/>
            </a:pPr>
            <a:r>
              <a:rPr lang="mk-MK" sz="1600" dirty="0"/>
              <a:t>Министерството/општината/</a:t>
            </a:r>
            <a:r>
              <a:rPr lang="mk-MK" sz="1600" dirty="0" err="1"/>
              <a:t>ПДС</a:t>
            </a:r>
            <a:endParaRPr lang="en-US" sz="1600" dirty="0"/>
          </a:p>
          <a:p>
            <a:pPr marL="0" indent="0" algn="ctr">
              <a:buNone/>
            </a:pPr>
            <a:r>
              <a:rPr lang="mk-MK" sz="1600" dirty="0"/>
              <a:t>Министерството/општината/</a:t>
            </a:r>
            <a:r>
              <a:rPr lang="mk-MK" sz="1600" dirty="0" err="1"/>
              <a:t>ПДС</a:t>
            </a:r>
            <a:endParaRPr lang="en-US" sz="1600" dirty="0"/>
          </a:p>
          <a:p>
            <a:pPr marL="0" indent="0" algn="ctr">
              <a:buNone/>
            </a:pPr>
            <a:endParaRPr lang="en-US" sz="1600" dirty="0"/>
          </a:p>
          <a:p>
            <a:pPr marL="0" indent="0" algn="ctr">
              <a:lnSpc>
                <a:spcPct val="100000"/>
              </a:lnSpc>
              <a:spcBef>
                <a:spcPts val="0"/>
              </a:spcBef>
              <a:buNone/>
            </a:pPr>
            <a:r>
              <a:rPr lang="mk-MK" sz="1600" dirty="0"/>
              <a:t>Министерството/општината/</a:t>
            </a:r>
            <a:r>
              <a:rPr lang="mk-MK" sz="1600" dirty="0" err="1"/>
              <a:t>ПДС</a:t>
            </a:r>
            <a:r>
              <a:rPr lang="en-US" sz="1600" dirty="0"/>
              <a:t> </a:t>
            </a:r>
            <a:r>
              <a:rPr lang="mk-MK" sz="1600" i="1" dirty="0"/>
              <a:t>ако </a:t>
            </a:r>
            <a:r>
              <a:rPr lang="mk-MK" sz="1600" dirty="0"/>
              <a:t>можат да добијат буџетска алокација</a:t>
            </a:r>
            <a:endParaRPr lang="en-US" sz="1600" dirty="0"/>
          </a:p>
          <a:p>
            <a:pPr marL="0" indent="0" algn="ctr">
              <a:buNone/>
            </a:pPr>
            <a:r>
              <a:rPr lang="mk-MK" sz="1600" dirty="0"/>
              <a:t>Јавен буџет и/или надоместоци од корисниците</a:t>
            </a:r>
            <a:br>
              <a:rPr lang="en-US" sz="1600" dirty="0"/>
            </a:br>
            <a:endParaRPr lang="en-US" sz="1600" dirty="0"/>
          </a:p>
          <a:p>
            <a:pPr marL="0" indent="0" algn="ctr">
              <a:buNone/>
            </a:pPr>
            <a:endParaRPr lang="mk-MK" sz="1600" dirty="0"/>
          </a:p>
          <a:p>
            <a:pPr marL="0" indent="0" algn="ctr">
              <a:lnSpc>
                <a:spcPct val="100000"/>
              </a:lnSpc>
              <a:spcBef>
                <a:spcPts val="0"/>
              </a:spcBef>
              <a:buNone/>
            </a:pPr>
            <a:r>
              <a:rPr lang="mk-MK" sz="1600" dirty="0"/>
              <a:t>Министерството/општината/</a:t>
            </a:r>
            <a:r>
              <a:rPr lang="mk-MK" sz="1600" dirty="0" err="1"/>
              <a:t>ПДС</a:t>
            </a:r>
            <a:r>
              <a:rPr lang="en-US" sz="1600" dirty="0"/>
              <a:t> </a:t>
            </a:r>
            <a:r>
              <a:rPr lang="mk-MK" sz="1600" dirty="0"/>
              <a:t>самостојно врши следење и управување</a:t>
            </a:r>
            <a:endParaRPr lang="en-US" sz="1600" dirty="0"/>
          </a:p>
        </p:txBody>
      </p:sp>
      <p:sp>
        <p:nvSpPr>
          <p:cNvPr id="10" name="Content Placeholder 7">
            <a:extLst>
              <a:ext uri="{FF2B5EF4-FFF2-40B4-BE49-F238E27FC236}">
                <a16:creationId xmlns:a16="http://schemas.microsoft.com/office/drawing/2014/main" id="{5B29C5B1-EEFB-0548-BA1E-436300C3ED86}"/>
              </a:ext>
            </a:extLst>
          </p:cNvPr>
          <p:cNvSpPr txBox="1">
            <a:spLocks/>
          </p:cNvSpPr>
          <p:nvPr/>
        </p:nvSpPr>
        <p:spPr>
          <a:xfrm>
            <a:off x="7926242" y="950025"/>
            <a:ext cx="3984710" cy="5907975"/>
          </a:xfrm>
          <a:prstGeom prst="rect">
            <a:avLst/>
          </a:prstGeom>
          <a:solidFill>
            <a:srgbClr val="00B0F0"/>
          </a:solidFill>
        </p:spPr>
        <p:txBody>
          <a:bodyPr vert="horz" lIns="91440" tIns="45720" rIns="4572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mk-MK" sz="1600" dirty="0"/>
              <a:t>Капитал на приватен инвеститор</a:t>
            </a:r>
            <a:br>
              <a:rPr lang="en-US" sz="1600" dirty="0"/>
            </a:br>
            <a:r>
              <a:rPr lang="mk-MK" sz="1600" dirty="0"/>
              <a:t>Комерцијален кредит</a:t>
            </a:r>
            <a:endParaRPr lang="en-US" sz="1600" dirty="0"/>
          </a:p>
          <a:p>
            <a:pPr marL="0" indent="0" algn="ctr">
              <a:buNone/>
            </a:pPr>
            <a:r>
              <a:rPr lang="mk-MK" sz="1600" dirty="0"/>
              <a:t>Приватен партнер</a:t>
            </a:r>
            <a:endParaRPr lang="en-US" sz="1600" dirty="0"/>
          </a:p>
          <a:p>
            <a:pPr marL="0" indent="0" algn="ctr">
              <a:buNone/>
            </a:pPr>
            <a:r>
              <a:rPr lang="mk-MK" sz="1600" dirty="0"/>
              <a:t>Приватен партнер</a:t>
            </a:r>
            <a:endParaRPr lang="en-US" sz="1600" dirty="0"/>
          </a:p>
          <a:p>
            <a:pPr marL="0" indent="0" algn="ctr">
              <a:buNone/>
            </a:pPr>
            <a:endParaRPr lang="en-US" sz="1600" dirty="0"/>
          </a:p>
          <a:p>
            <a:pPr marL="0" indent="0" algn="ctr">
              <a:buNone/>
            </a:pPr>
            <a:r>
              <a:rPr lang="mk-MK" sz="1600" dirty="0"/>
              <a:t>Приватен партнер</a:t>
            </a:r>
            <a:endParaRPr lang="en-US" sz="1600" dirty="0"/>
          </a:p>
          <a:p>
            <a:pPr marL="0" indent="0" algn="ctr">
              <a:buNone/>
            </a:pPr>
            <a:r>
              <a:rPr lang="mk-MK" sz="1600" dirty="0"/>
              <a:t>Приватен партнер</a:t>
            </a:r>
            <a:br>
              <a:rPr lang="en-US" sz="1600" dirty="0"/>
            </a:br>
            <a:endParaRPr lang="en-US" sz="1600" dirty="0"/>
          </a:p>
          <a:p>
            <a:pPr marL="0" indent="0" algn="ctr">
              <a:buNone/>
            </a:pPr>
            <a:endParaRPr lang="mk-MK" sz="1600" dirty="0"/>
          </a:p>
          <a:p>
            <a:pPr marL="0" indent="0" algn="ctr">
              <a:lnSpc>
                <a:spcPct val="100000"/>
              </a:lnSpc>
              <a:spcBef>
                <a:spcPts val="0"/>
              </a:spcBef>
              <a:buNone/>
            </a:pPr>
            <a:r>
              <a:rPr lang="mk-MK" sz="1600" dirty="0"/>
              <a:t>Приватен партнер</a:t>
            </a:r>
            <a:endParaRPr lang="en-US" sz="1600" dirty="0"/>
          </a:p>
          <a:p>
            <a:pPr marL="0" indent="0" algn="ctr">
              <a:buNone/>
            </a:pPr>
            <a:r>
              <a:rPr lang="mk-MK" sz="1600" dirty="0"/>
              <a:t>Приватен партнер</a:t>
            </a:r>
            <a:br>
              <a:rPr lang="en-US" sz="1600" dirty="0"/>
            </a:br>
            <a:endParaRPr lang="en-US" sz="1600" dirty="0"/>
          </a:p>
          <a:p>
            <a:pPr marL="0" indent="0" algn="ctr">
              <a:buNone/>
            </a:pPr>
            <a:r>
              <a:rPr lang="mk-MK" sz="1600" dirty="0"/>
              <a:t>Приватен партнер</a:t>
            </a:r>
            <a:endParaRPr lang="en-US" sz="1600" dirty="0"/>
          </a:p>
          <a:p>
            <a:pPr marL="352425" indent="-188913" algn="ctr">
              <a:buNone/>
            </a:pPr>
            <a:r>
              <a:rPr lang="mk-MK" sz="1600" dirty="0"/>
              <a:t>Концесиско </a:t>
            </a:r>
            <a:r>
              <a:rPr lang="mk-MK" sz="1600" dirty="0" err="1"/>
              <a:t>ЈПП</a:t>
            </a:r>
            <a:endParaRPr lang="en-US" sz="1600" dirty="0"/>
          </a:p>
          <a:p>
            <a:pPr marL="163512" lvl="1" indent="0" algn="ctr">
              <a:spcBef>
                <a:spcPts val="0"/>
              </a:spcBef>
              <a:buNone/>
            </a:pPr>
            <a:r>
              <a:rPr lang="mk-MK" sz="1050" dirty="0"/>
              <a:t>Главно надоместоци од корисници</a:t>
            </a:r>
            <a:endParaRPr lang="en-US" sz="1050" dirty="0"/>
          </a:p>
          <a:p>
            <a:pPr marL="352425" indent="-188913" algn="ctr">
              <a:spcBef>
                <a:spcPts val="400"/>
              </a:spcBef>
              <a:buNone/>
            </a:pPr>
            <a:r>
              <a:rPr lang="mk-MK" sz="1600" dirty="0" err="1"/>
              <a:t>Неконцесиско</a:t>
            </a:r>
            <a:r>
              <a:rPr lang="mk-MK" sz="1600" dirty="0"/>
              <a:t> </a:t>
            </a:r>
            <a:r>
              <a:rPr lang="mk-MK" sz="1600" dirty="0" err="1"/>
              <a:t>ЈПП</a:t>
            </a:r>
            <a:r>
              <a:rPr lang="en-US" sz="1600" dirty="0"/>
              <a:t>:</a:t>
            </a:r>
          </a:p>
          <a:p>
            <a:pPr marL="163512" lvl="1" indent="0" algn="ctr">
              <a:spcBef>
                <a:spcPts val="0"/>
              </a:spcBef>
              <a:buNone/>
            </a:pPr>
            <a:r>
              <a:rPr lang="mk-MK" sz="1050" dirty="0"/>
              <a:t>Главно периодични плаќања од владата според договорот</a:t>
            </a:r>
            <a:br>
              <a:rPr lang="en-US" sz="1050" dirty="0"/>
            </a:br>
            <a:r>
              <a:rPr lang="mk-MK" sz="1600" dirty="0"/>
              <a:t>Улога на приватниот партнер</a:t>
            </a:r>
            <a:r>
              <a:rPr lang="en-US" sz="1600" dirty="0"/>
              <a:t>: </a:t>
            </a:r>
          </a:p>
          <a:p>
            <a:pPr marL="163512" lvl="1" indent="0" algn="ctr">
              <a:lnSpc>
                <a:spcPct val="100000"/>
              </a:lnSpc>
              <a:spcBef>
                <a:spcPts val="0"/>
              </a:spcBef>
              <a:buNone/>
            </a:pPr>
            <a:r>
              <a:rPr lang="mk-MK" sz="1050" dirty="0"/>
              <a:t>Испорачува </a:t>
            </a:r>
            <a:r>
              <a:rPr lang="mk-MK" sz="1050" dirty="0" err="1"/>
              <a:t>услога</a:t>
            </a:r>
            <a:r>
              <a:rPr lang="mk-MK" sz="1050" dirty="0"/>
              <a:t> според стандардот за квалитет наведен во договорот за </a:t>
            </a:r>
            <a:r>
              <a:rPr lang="mk-MK" sz="1050" dirty="0" err="1"/>
              <a:t>ЈПП</a:t>
            </a:r>
            <a:endParaRPr lang="en-US" sz="1050" dirty="0"/>
          </a:p>
          <a:p>
            <a:pPr marL="352425" indent="-188913" algn="ctr">
              <a:lnSpc>
                <a:spcPct val="100000"/>
              </a:lnSpc>
              <a:spcBef>
                <a:spcPts val="0"/>
              </a:spcBef>
              <a:buNone/>
            </a:pPr>
            <a:r>
              <a:rPr lang="mk-MK" sz="1600" dirty="0"/>
              <a:t>Улога на јавниот партнер</a:t>
            </a:r>
            <a:r>
              <a:rPr lang="en-US" sz="1600" dirty="0"/>
              <a:t>: </a:t>
            </a:r>
          </a:p>
          <a:p>
            <a:pPr marL="163512" lvl="1" indent="0" algn="ctr">
              <a:lnSpc>
                <a:spcPct val="100000"/>
              </a:lnSpc>
              <a:spcBef>
                <a:spcPts val="0"/>
              </a:spcBef>
              <a:buNone/>
            </a:pPr>
            <a:r>
              <a:rPr lang="mk-MK" sz="1050" dirty="0"/>
              <a:t>Ја следи успешноста на приватниот партнер</a:t>
            </a:r>
            <a:r>
              <a:rPr lang="en-US" sz="1050" dirty="0"/>
              <a:t>, </a:t>
            </a:r>
            <a:r>
              <a:rPr lang="mk-MK" sz="1050" dirty="0"/>
              <a:t>утврдува казни за недостатоци</a:t>
            </a:r>
            <a:endParaRPr lang="en-US" sz="1050" dirty="0"/>
          </a:p>
        </p:txBody>
      </p:sp>
      <p:sp>
        <p:nvSpPr>
          <p:cNvPr id="11" name="Text Placeholder 4">
            <a:extLst>
              <a:ext uri="{FF2B5EF4-FFF2-40B4-BE49-F238E27FC236}">
                <a16:creationId xmlns:a16="http://schemas.microsoft.com/office/drawing/2014/main" id="{883F6D7D-A02F-164E-B02C-F6EAE8361BB2}"/>
              </a:ext>
            </a:extLst>
          </p:cNvPr>
          <p:cNvSpPr txBox="1">
            <a:spLocks/>
          </p:cNvSpPr>
          <p:nvPr/>
        </p:nvSpPr>
        <p:spPr>
          <a:xfrm>
            <a:off x="510638" y="557377"/>
            <a:ext cx="3319089" cy="407121"/>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mk-MK" sz="2000" dirty="0"/>
              <a:t>Ризик/одговорност</a:t>
            </a:r>
            <a:endParaRPr lang="en-US" sz="2000" dirty="0"/>
          </a:p>
        </p:txBody>
      </p:sp>
      <p:sp>
        <p:nvSpPr>
          <p:cNvPr id="2" name="Right Arrow 1">
            <a:extLst>
              <a:ext uri="{FF2B5EF4-FFF2-40B4-BE49-F238E27FC236}">
                <a16:creationId xmlns:a16="http://schemas.microsoft.com/office/drawing/2014/main" id="{A4DDF649-703E-6140-9E6B-6279F5B16C31}"/>
              </a:ext>
            </a:extLst>
          </p:cNvPr>
          <p:cNvSpPr/>
          <p:nvPr/>
        </p:nvSpPr>
        <p:spPr>
          <a:xfrm>
            <a:off x="7410199" y="3538847"/>
            <a:ext cx="943548" cy="85502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678C927-518C-164C-BC0E-297A849AD4B2}"/>
              </a:ext>
            </a:extLst>
          </p:cNvPr>
          <p:cNvSpPr txBox="1"/>
          <p:nvPr/>
        </p:nvSpPr>
        <p:spPr>
          <a:xfrm>
            <a:off x="7279569" y="2921330"/>
            <a:ext cx="1211287" cy="646331"/>
          </a:xfrm>
          <a:prstGeom prst="rect">
            <a:avLst/>
          </a:prstGeom>
          <a:noFill/>
        </p:spPr>
        <p:txBody>
          <a:bodyPr wrap="square" rtlCol="0">
            <a:spAutoFit/>
          </a:bodyPr>
          <a:lstStyle/>
          <a:p>
            <a:pPr algn="ctr"/>
            <a:r>
              <a:rPr lang="mk-MK" b="1" dirty="0"/>
              <a:t>Пренос на ризикот</a:t>
            </a:r>
            <a:endParaRPr lang="en-US" b="1" dirty="0"/>
          </a:p>
        </p:txBody>
      </p:sp>
      <p:sp>
        <p:nvSpPr>
          <p:cNvPr id="12" name="Left Brace 11">
            <a:extLst>
              <a:ext uri="{FF2B5EF4-FFF2-40B4-BE49-F238E27FC236}">
                <a16:creationId xmlns:a16="http://schemas.microsoft.com/office/drawing/2014/main" id="{5D2F9A5D-61FA-D14D-9160-E7CF2938397A}"/>
              </a:ext>
            </a:extLst>
          </p:cNvPr>
          <p:cNvSpPr/>
          <p:nvPr/>
        </p:nvSpPr>
        <p:spPr>
          <a:xfrm>
            <a:off x="8063345" y="4870281"/>
            <a:ext cx="290402" cy="855023"/>
          </a:xfrm>
          <a:prstGeom prst="leftBrace">
            <a:avLst>
              <a:gd name="adj1" fmla="val 8333"/>
              <a:gd name="adj2" fmla="val 59456"/>
            </a:avLst>
          </a:prstGeom>
          <a:ln w="349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Left Brace 12">
            <a:extLst>
              <a:ext uri="{FF2B5EF4-FFF2-40B4-BE49-F238E27FC236}">
                <a16:creationId xmlns:a16="http://schemas.microsoft.com/office/drawing/2014/main" id="{C6D084A6-4CD9-CB47-82AC-B981FC4FEBAF}"/>
              </a:ext>
            </a:extLst>
          </p:cNvPr>
          <p:cNvSpPr/>
          <p:nvPr/>
        </p:nvSpPr>
        <p:spPr>
          <a:xfrm>
            <a:off x="8056281" y="5874881"/>
            <a:ext cx="290402" cy="930816"/>
          </a:xfrm>
          <a:prstGeom prst="leftBrace">
            <a:avLst>
              <a:gd name="adj1" fmla="val 8333"/>
              <a:gd name="adj2" fmla="val 37917"/>
            </a:avLst>
          </a:prstGeom>
          <a:ln w="349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46789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B8185-9DFD-2641-BF4B-9C2465EABBAF}"/>
              </a:ext>
            </a:extLst>
          </p:cNvPr>
          <p:cNvSpPr>
            <a:spLocks noGrp="1"/>
          </p:cNvSpPr>
          <p:nvPr>
            <p:ph type="title"/>
          </p:nvPr>
        </p:nvSpPr>
        <p:spPr>
          <a:xfrm>
            <a:off x="676003" y="136525"/>
            <a:ext cx="10839994" cy="607890"/>
          </a:xfrm>
        </p:spPr>
        <p:txBody>
          <a:bodyPr/>
          <a:lstStyle/>
          <a:p>
            <a:r>
              <a:rPr lang="mk-MK" dirty="0"/>
              <a:t>Зошто </a:t>
            </a:r>
            <a:r>
              <a:rPr lang="mk-MK" dirty="0" err="1"/>
              <a:t>ЈПП</a:t>
            </a:r>
            <a:r>
              <a:rPr lang="mk-MK" dirty="0"/>
              <a:t> функционира</a:t>
            </a:r>
            <a:r>
              <a:rPr lang="en-US" dirty="0"/>
              <a:t>:  </a:t>
            </a:r>
            <a:r>
              <a:rPr lang="mk-MK" dirty="0"/>
              <a:t>Осмислување на сето тоа однапред</a:t>
            </a:r>
            <a:endParaRPr lang="en-US" dirty="0"/>
          </a:p>
        </p:txBody>
      </p:sp>
      <p:sp>
        <p:nvSpPr>
          <p:cNvPr id="3" name="Content Placeholder 2">
            <a:extLst>
              <a:ext uri="{FF2B5EF4-FFF2-40B4-BE49-F238E27FC236}">
                <a16:creationId xmlns:a16="http://schemas.microsoft.com/office/drawing/2014/main" id="{7BAAEB77-4242-F44B-893A-90830F30B8CC}"/>
              </a:ext>
            </a:extLst>
          </p:cNvPr>
          <p:cNvSpPr>
            <a:spLocks noGrp="1"/>
          </p:cNvSpPr>
          <p:nvPr>
            <p:ph idx="1"/>
          </p:nvPr>
        </p:nvSpPr>
        <p:spPr>
          <a:xfrm>
            <a:off x="838200" y="949569"/>
            <a:ext cx="10515600" cy="5641236"/>
          </a:xfrm>
        </p:spPr>
        <p:txBody>
          <a:bodyPr>
            <a:normAutofit fontScale="70000" lnSpcReduction="20000"/>
          </a:bodyPr>
          <a:lstStyle/>
          <a:p>
            <a:r>
              <a:rPr lang="mk-MK" b="1" dirty="0"/>
              <a:t>Владата одлучува </a:t>
            </a:r>
            <a:r>
              <a:rPr lang="mk-MK" b="1" i="1" dirty="0"/>
              <a:t>што сака</a:t>
            </a:r>
            <a:r>
              <a:rPr lang="en-US" b="1" i="1" dirty="0"/>
              <a:t> </a:t>
            </a:r>
            <a:r>
              <a:rPr lang="mk-MK" b="1" dirty="0"/>
              <a:t>од проектот</a:t>
            </a:r>
            <a:r>
              <a:rPr lang="en-US" b="1" dirty="0"/>
              <a:t>, </a:t>
            </a:r>
            <a:r>
              <a:rPr lang="mk-MK" b="1" dirty="0"/>
              <a:t>а не </a:t>
            </a:r>
            <a:r>
              <a:rPr lang="mk-MK" b="1" i="1" dirty="0"/>
              <a:t>како да се направи тоа</a:t>
            </a:r>
            <a:endParaRPr lang="en-US" b="1" i="1" dirty="0"/>
          </a:p>
          <a:p>
            <a:pPr lvl="1"/>
            <a:r>
              <a:rPr lang="mk-MK" dirty="0"/>
              <a:t>Јавноста сака сигурен, безбеден, згоден систем за јавен превоз.  Не им е битно колку тони бетон се потребни или колку вагони треба да се нарачаат</a:t>
            </a:r>
            <a:r>
              <a:rPr lang="en-US" dirty="0"/>
              <a:t>.</a:t>
            </a:r>
          </a:p>
          <a:p>
            <a:r>
              <a:rPr lang="mk-MK" b="1" dirty="0"/>
              <a:t>Разбирање на </a:t>
            </a:r>
            <a:r>
              <a:rPr lang="mk-MK" b="1" i="1" dirty="0"/>
              <a:t>сите </a:t>
            </a:r>
            <a:r>
              <a:rPr lang="mk-MK" b="1" dirty="0"/>
              <a:t>трошоци кои би можеле да настанат во текот на животниот век проектот </a:t>
            </a:r>
            <a:r>
              <a:rPr lang="mk-MK" b="1" i="1" dirty="0"/>
              <a:t>пред </a:t>
            </a:r>
            <a:r>
              <a:rPr lang="mk-MK" b="1" dirty="0"/>
              <a:t>проектот да започне</a:t>
            </a:r>
            <a:endParaRPr lang="en-US" b="1" dirty="0"/>
          </a:p>
          <a:p>
            <a:pPr lvl="1"/>
            <a:r>
              <a:rPr lang="mk-MK" dirty="0"/>
              <a:t>Моделирање на инвестицијата, работењето, одржување во текот на животниот циклус на проектот за да се има релативно добро разбирање што јавниот сектор бара од приватниот сектор да направи</a:t>
            </a:r>
            <a:endParaRPr lang="en-US" dirty="0"/>
          </a:p>
          <a:p>
            <a:r>
              <a:rPr lang="mk-MK" b="1" dirty="0"/>
              <a:t>Треба да се бараат резултати, а не да се наведуваат влезните параметри</a:t>
            </a:r>
            <a:endParaRPr lang="en-US" b="1" dirty="0"/>
          </a:p>
          <a:p>
            <a:pPr lvl="1"/>
            <a:r>
              <a:rPr lang="mk-MK" dirty="0"/>
              <a:t>Кандидатите да бидат одговорни за осмислување како да се изгради и како да функционира согласно со потребниот квалитет</a:t>
            </a:r>
            <a:endParaRPr lang="en-US" dirty="0"/>
          </a:p>
          <a:p>
            <a:pPr lvl="1"/>
            <a:r>
              <a:rPr lang="mk-MK" dirty="0"/>
              <a:t>Во договорот за </a:t>
            </a:r>
            <a:r>
              <a:rPr lang="mk-MK" dirty="0" err="1"/>
              <a:t>ЈПП</a:t>
            </a:r>
            <a:r>
              <a:rPr lang="mk-MK" dirty="0"/>
              <a:t> да се стават сите услови за успешност, квалитет, сигурност, достапност, како и казни и, потенцијално, механизми за стимулирање</a:t>
            </a:r>
            <a:r>
              <a:rPr lang="en-US" dirty="0"/>
              <a:t>.</a:t>
            </a:r>
          </a:p>
          <a:p>
            <a:r>
              <a:rPr lang="mk-MK" b="1" dirty="0"/>
              <a:t>Квалификување на кандидатите</a:t>
            </a:r>
            <a:endParaRPr lang="en-US" b="1" dirty="0"/>
          </a:p>
          <a:p>
            <a:pPr lvl="1"/>
            <a:r>
              <a:rPr lang="mk-MK" dirty="0"/>
              <a:t>Потребно е да се обезбеди дека можат да учествуваат само оние со соодветен обем на искуство и финансиска способност</a:t>
            </a:r>
            <a:endParaRPr lang="en-US" dirty="0"/>
          </a:p>
          <a:p>
            <a:r>
              <a:rPr lang="mk-MK" b="1" dirty="0"/>
              <a:t>Креирање на конкуренција </a:t>
            </a:r>
            <a:endParaRPr lang="en-US" b="1" dirty="0"/>
          </a:p>
          <a:p>
            <a:pPr lvl="1"/>
            <a:r>
              <a:rPr lang="mk-MK" dirty="0"/>
              <a:t>Користење на кратка листа на квалификувани кандидати, така што да остане мала група на кандидати со релативно добри шанси за победа</a:t>
            </a:r>
            <a:endParaRPr lang="en-US" dirty="0"/>
          </a:p>
          <a:p>
            <a:r>
              <a:rPr lang="mk-MK" b="1" dirty="0"/>
              <a:t>Објективно оценување</a:t>
            </a:r>
            <a:endParaRPr lang="en-US" b="1" dirty="0"/>
          </a:p>
          <a:p>
            <a:pPr lvl="1"/>
            <a:r>
              <a:rPr lang="mk-MK" dirty="0"/>
              <a:t>Објавените критериуми во тендерот треба да им овозможат на понудувачите да се фокусираат н најважните аспекти на понудата</a:t>
            </a:r>
            <a:endParaRPr lang="en-US" dirty="0"/>
          </a:p>
          <a:p>
            <a:pPr lvl="1"/>
            <a:r>
              <a:rPr lang="mk-MK" dirty="0"/>
              <a:t>Секоја понуда треба да се оценува со примена на овие критериуми и резултатите треба да е објавуваат</a:t>
            </a:r>
            <a:endParaRPr lang="en-US" dirty="0"/>
          </a:p>
          <a:p>
            <a:r>
              <a:rPr lang="mk-MK" b="1" dirty="0"/>
              <a:t>Потпишување на сеопфатни договори</a:t>
            </a:r>
            <a:r>
              <a:rPr lang="en-US" b="1" dirty="0"/>
              <a:t> </a:t>
            </a:r>
            <a:r>
              <a:rPr lang="mk-MK" dirty="0"/>
              <a:t>помеѓу јавниот и приватниот партнер, во кои се утврдени најголем дел од работите кои можат да се случат, добри или лоши и каде е предвиден начин за постапување така што извршувањето на услугата да продолжи</a:t>
            </a:r>
            <a:endParaRPr lang="en-US" dirty="0"/>
          </a:p>
          <a:p>
            <a:r>
              <a:rPr lang="mk-MK" b="1" dirty="0"/>
              <a:t>Прегледување и следење во текот на работењето </a:t>
            </a:r>
            <a:r>
              <a:rPr lang="mk-MK" dirty="0"/>
              <a:t>за да се осигури дека јавноста добива она што треба да го добие</a:t>
            </a:r>
            <a:endParaRPr lang="en-US" dirty="0"/>
          </a:p>
          <a:p>
            <a:endParaRPr lang="en-US" dirty="0"/>
          </a:p>
        </p:txBody>
      </p:sp>
    </p:spTree>
    <p:extLst>
      <p:ext uri="{BB962C8B-B14F-4D97-AF65-F5344CB8AC3E}">
        <p14:creationId xmlns:p14="http://schemas.microsoft.com/office/powerpoint/2010/main" val="2365684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4DAD8F2-59F7-8146-B47E-2586468E753A}"/>
              </a:ext>
            </a:extLst>
          </p:cNvPr>
          <p:cNvSpPr/>
          <p:nvPr/>
        </p:nvSpPr>
        <p:spPr>
          <a:xfrm>
            <a:off x="510639" y="542904"/>
            <a:ext cx="11483439" cy="407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B703F3CA-0C17-4C43-8E6D-058AC63BF3E7}"/>
              </a:ext>
            </a:extLst>
          </p:cNvPr>
          <p:cNvSpPr/>
          <p:nvPr/>
        </p:nvSpPr>
        <p:spPr>
          <a:xfrm>
            <a:off x="1496291" y="1092530"/>
            <a:ext cx="8942119" cy="3794259"/>
          </a:xfrm>
          <a:prstGeom prst="ellipse">
            <a:avLst/>
          </a:prstGeom>
          <a:solidFill>
            <a:schemeClr val="accent2">
              <a:lumMod val="75000"/>
              <a:alpha val="188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riangle 3">
            <a:extLst>
              <a:ext uri="{FF2B5EF4-FFF2-40B4-BE49-F238E27FC236}">
                <a16:creationId xmlns:a16="http://schemas.microsoft.com/office/drawing/2014/main" id="{309DE27A-2D78-8A4C-90CE-CE127360EC38}"/>
              </a:ext>
            </a:extLst>
          </p:cNvPr>
          <p:cNvSpPr/>
          <p:nvPr/>
        </p:nvSpPr>
        <p:spPr>
          <a:xfrm>
            <a:off x="4943061" y="3418818"/>
            <a:ext cx="1948069" cy="167937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2000" b="1" dirty="0"/>
              <a:t>Проект со </a:t>
            </a:r>
            <a:r>
              <a:rPr lang="mk-MK" sz="2000" b="1" dirty="0" err="1"/>
              <a:t>ЈПП</a:t>
            </a:r>
            <a:endParaRPr lang="en-US" sz="2000" b="1" dirty="0"/>
          </a:p>
        </p:txBody>
      </p:sp>
      <p:sp>
        <p:nvSpPr>
          <p:cNvPr id="5" name="TextBox 4">
            <a:extLst>
              <a:ext uri="{FF2B5EF4-FFF2-40B4-BE49-F238E27FC236}">
                <a16:creationId xmlns:a16="http://schemas.microsoft.com/office/drawing/2014/main" id="{606B3477-D526-404C-94AF-6495535B0140}"/>
              </a:ext>
            </a:extLst>
          </p:cNvPr>
          <p:cNvSpPr txBox="1"/>
          <p:nvPr/>
        </p:nvSpPr>
        <p:spPr>
          <a:xfrm>
            <a:off x="5155980" y="2579548"/>
            <a:ext cx="1528176" cy="608885"/>
          </a:xfrm>
          <a:prstGeom prst="rect">
            <a:avLst/>
          </a:prstGeom>
          <a:noFill/>
        </p:spPr>
        <p:txBody>
          <a:bodyPr wrap="square" rtlCol="0">
            <a:spAutoFit/>
          </a:bodyPr>
          <a:lstStyle>
            <a:defPPr>
              <a:defRPr lang="en-US"/>
            </a:defPPr>
            <a:lvl1pPr algn="ctr">
              <a:lnSpc>
                <a:spcPts val="2000"/>
              </a:lnSpc>
              <a:defRPr sz="2000" b="1"/>
            </a:lvl1pPr>
          </a:lstStyle>
          <a:p>
            <a:r>
              <a:rPr lang="mk-MK" dirty="0"/>
              <a:t>Јавен партнер</a:t>
            </a:r>
            <a:endParaRPr lang="en-US" dirty="0"/>
          </a:p>
        </p:txBody>
      </p:sp>
      <p:sp>
        <p:nvSpPr>
          <p:cNvPr id="6" name="TextBox 5">
            <a:extLst>
              <a:ext uri="{FF2B5EF4-FFF2-40B4-BE49-F238E27FC236}">
                <a16:creationId xmlns:a16="http://schemas.microsoft.com/office/drawing/2014/main" id="{3B46ED6E-5929-6D49-B058-470DF4C89C0E}"/>
              </a:ext>
            </a:extLst>
          </p:cNvPr>
          <p:cNvSpPr txBox="1"/>
          <p:nvPr/>
        </p:nvSpPr>
        <p:spPr>
          <a:xfrm>
            <a:off x="3414884" y="4838555"/>
            <a:ext cx="1609961" cy="608885"/>
          </a:xfrm>
          <a:prstGeom prst="rect">
            <a:avLst/>
          </a:prstGeom>
          <a:noFill/>
        </p:spPr>
        <p:txBody>
          <a:bodyPr wrap="square" rtlCol="0">
            <a:spAutoFit/>
          </a:bodyPr>
          <a:lstStyle/>
          <a:p>
            <a:pPr algn="ctr">
              <a:lnSpc>
                <a:spcPts val="2000"/>
              </a:lnSpc>
            </a:pPr>
            <a:r>
              <a:rPr lang="mk-MK" sz="2000" b="1" dirty="0"/>
              <a:t>Приватни инвеститори</a:t>
            </a:r>
            <a:endParaRPr lang="en-US" sz="2000" b="1" dirty="0"/>
          </a:p>
        </p:txBody>
      </p:sp>
      <p:sp>
        <p:nvSpPr>
          <p:cNvPr id="7" name="TextBox 6">
            <a:extLst>
              <a:ext uri="{FF2B5EF4-FFF2-40B4-BE49-F238E27FC236}">
                <a16:creationId xmlns:a16="http://schemas.microsoft.com/office/drawing/2014/main" id="{E736E150-7B73-C146-8791-88B4235648EF}"/>
              </a:ext>
            </a:extLst>
          </p:cNvPr>
          <p:cNvSpPr txBox="1"/>
          <p:nvPr/>
        </p:nvSpPr>
        <p:spPr>
          <a:xfrm>
            <a:off x="7248940" y="4886789"/>
            <a:ext cx="1686663" cy="400110"/>
          </a:xfrm>
          <a:prstGeom prst="rect">
            <a:avLst/>
          </a:prstGeom>
          <a:noFill/>
        </p:spPr>
        <p:txBody>
          <a:bodyPr wrap="square" rtlCol="0">
            <a:spAutoFit/>
          </a:bodyPr>
          <a:lstStyle/>
          <a:p>
            <a:pPr algn="ctr"/>
            <a:r>
              <a:rPr lang="mk-MK" sz="2000" b="1" dirty="0"/>
              <a:t>Заемодавачи</a:t>
            </a:r>
            <a:endParaRPr lang="en-US" sz="2000" b="1" dirty="0"/>
          </a:p>
        </p:txBody>
      </p:sp>
      <p:sp>
        <p:nvSpPr>
          <p:cNvPr id="8" name="Arc 7">
            <a:extLst>
              <a:ext uri="{FF2B5EF4-FFF2-40B4-BE49-F238E27FC236}">
                <a16:creationId xmlns:a16="http://schemas.microsoft.com/office/drawing/2014/main" id="{75FEF22B-6EC4-EB42-9445-FDB154FBD57E}"/>
              </a:ext>
            </a:extLst>
          </p:cNvPr>
          <p:cNvSpPr/>
          <p:nvPr/>
        </p:nvSpPr>
        <p:spPr>
          <a:xfrm rot="18900000">
            <a:off x="4005864" y="3594083"/>
            <a:ext cx="3908121" cy="3908121"/>
          </a:xfrm>
          <a:prstGeom prst="arc">
            <a:avLst>
              <a:gd name="adj1" fmla="val 14873933"/>
              <a:gd name="adj2" fmla="val 1290075"/>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287C41F2-37A9-E045-BEF1-0E4F08FFCDE9}"/>
              </a:ext>
            </a:extLst>
          </p:cNvPr>
          <p:cNvSpPr txBox="1"/>
          <p:nvPr/>
        </p:nvSpPr>
        <p:spPr>
          <a:xfrm>
            <a:off x="7522549" y="2917254"/>
            <a:ext cx="2568889" cy="2031325"/>
          </a:xfrm>
          <a:prstGeom prst="rect">
            <a:avLst/>
          </a:prstGeom>
          <a:noFill/>
        </p:spPr>
        <p:txBody>
          <a:bodyPr wrap="square" rtlCol="0">
            <a:spAutoFit/>
          </a:bodyPr>
          <a:lstStyle/>
          <a:p>
            <a:pPr algn="ctr"/>
            <a:r>
              <a:rPr lang="mk-MK" dirty="0"/>
              <a:t>Владата и заемодавачите заедно соработуваат за да изнајдат гаранции за оперативниот учинок од приватните инвеститори</a:t>
            </a:r>
            <a:endParaRPr lang="en-US" dirty="0"/>
          </a:p>
        </p:txBody>
      </p:sp>
      <p:sp>
        <p:nvSpPr>
          <p:cNvPr id="12" name="TextBox 11">
            <a:extLst>
              <a:ext uri="{FF2B5EF4-FFF2-40B4-BE49-F238E27FC236}">
                <a16:creationId xmlns:a16="http://schemas.microsoft.com/office/drawing/2014/main" id="{77E2098A-1B1E-4D4E-90DC-C1045174D499}"/>
              </a:ext>
            </a:extLst>
          </p:cNvPr>
          <p:cNvSpPr txBox="1"/>
          <p:nvPr/>
        </p:nvSpPr>
        <p:spPr>
          <a:xfrm>
            <a:off x="3814873" y="5469562"/>
            <a:ext cx="4506257" cy="1477328"/>
          </a:xfrm>
          <a:prstGeom prst="rect">
            <a:avLst/>
          </a:prstGeom>
          <a:noFill/>
        </p:spPr>
        <p:txBody>
          <a:bodyPr wrap="square" rtlCol="0">
            <a:spAutoFit/>
          </a:bodyPr>
          <a:lstStyle/>
          <a:p>
            <a:pPr algn="ctr"/>
            <a:r>
              <a:rPr lang="mk-MK" dirty="0"/>
              <a:t>Инвеститорите и заемодавачите заедно соработуваат за да обезбедат наплаќање на надоместоците и добивање на плаќањата од јавниот партнер врз основа на остварен учинок</a:t>
            </a:r>
            <a:endParaRPr lang="en-US" dirty="0"/>
          </a:p>
        </p:txBody>
      </p:sp>
      <p:sp>
        <p:nvSpPr>
          <p:cNvPr id="13" name="TextBox 12">
            <a:extLst>
              <a:ext uri="{FF2B5EF4-FFF2-40B4-BE49-F238E27FC236}">
                <a16:creationId xmlns:a16="http://schemas.microsoft.com/office/drawing/2014/main" id="{CD68D1BC-54CC-9043-820C-3728231EA275}"/>
              </a:ext>
            </a:extLst>
          </p:cNvPr>
          <p:cNvSpPr txBox="1"/>
          <p:nvPr/>
        </p:nvSpPr>
        <p:spPr>
          <a:xfrm>
            <a:off x="2100562" y="2915309"/>
            <a:ext cx="2685457" cy="2031325"/>
          </a:xfrm>
          <a:prstGeom prst="rect">
            <a:avLst/>
          </a:prstGeom>
          <a:noFill/>
        </p:spPr>
        <p:txBody>
          <a:bodyPr wrap="square" rtlCol="0">
            <a:spAutoFit/>
          </a:bodyPr>
          <a:lstStyle/>
          <a:p>
            <a:pPr algn="ctr"/>
            <a:r>
              <a:rPr lang="mk-MK" dirty="0"/>
              <a:t>Владата и приватните инвеститори заедно соработуваат за да ги убедат заемодавачите дека сите ризици се согледани и минимизирани</a:t>
            </a:r>
            <a:endParaRPr lang="en-US" dirty="0"/>
          </a:p>
        </p:txBody>
      </p:sp>
      <p:sp>
        <p:nvSpPr>
          <p:cNvPr id="14" name="Up Arrow 13">
            <a:extLst>
              <a:ext uri="{FF2B5EF4-FFF2-40B4-BE49-F238E27FC236}">
                <a16:creationId xmlns:a16="http://schemas.microsoft.com/office/drawing/2014/main" id="{E3A5C58F-8D28-C741-BC0F-A080BF86299F}"/>
              </a:ext>
            </a:extLst>
          </p:cNvPr>
          <p:cNvSpPr/>
          <p:nvPr/>
        </p:nvSpPr>
        <p:spPr>
          <a:xfrm rot="8264588">
            <a:off x="8492243" y="5169488"/>
            <a:ext cx="398682" cy="633609"/>
          </a:xfrm>
          <a:prstGeom prst="upArrow">
            <a:avLst>
              <a:gd name="adj1" fmla="val 50000"/>
              <a:gd name="adj2" fmla="val 719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Up Arrow 14">
            <a:extLst>
              <a:ext uri="{FF2B5EF4-FFF2-40B4-BE49-F238E27FC236}">
                <a16:creationId xmlns:a16="http://schemas.microsoft.com/office/drawing/2014/main" id="{3C455B24-F7DB-204E-A960-0C5A67E75C6E}"/>
              </a:ext>
            </a:extLst>
          </p:cNvPr>
          <p:cNvSpPr/>
          <p:nvPr/>
        </p:nvSpPr>
        <p:spPr>
          <a:xfrm rot="13335412" flipH="1">
            <a:off x="3145481" y="5169490"/>
            <a:ext cx="398682" cy="633609"/>
          </a:xfrm>
          <a:prstGeom prst="upArrow">
            <a:avLst>
              <a:gd name="adj1" fmla="val 50000"/>
              <a:gd name="adj2" fmla="val 719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Up Arrow 15">
            <a:extLst>
              <a:ext uri="{FF2B5EF4-FFF2-40B4-BE49-F238E27FC236}">
                <a16:creationId xmlns:a16="http://schemas.microsoft.com/office/drawing/2014/main" id="{D3C47867-8CFC-B14B-9E9B-A593E2BCC1A7}"/>
              </a:ext>
            </a:extLst>
          </p:cNvPr>
          <p:cNvSpPr/>
          <p:nvPr/>
        </p:nvSpPr>
        <p:spPr>
          <a:xfrm flipH="1">
            <a:off x="5717754" y="1816604"/>
            <a:ext cx="398682" cy="633609"/>
          </a:xfrm>
          <a:prstGeom prst="upArrow">
            <a:avLst>
              <a:gd name="adj1" fmla="val 50000"/>
              <a:gd name="adj2" fmla="val 71993"/>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50F10842-430F-B647-9CD8-3A6FDEC71F2A}"/>
              </a:ext>
            </a:extLst>
          </p:cNvPr>
          <p:cNvSpPr/>
          <p:nvPr/>
        </p:nvSpPr>
        <p:spPr>
          <a:xfrm>
            <a:off x="8935604" y="5469562"/>
            <a:ext cx="3058474" cy="1108441"/>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600" dirty="0">
                <a:solidFill>
                  <a:schemeClr val="tx1"/>
                </a:solidFill>
              </a:rPr>
              <a:t>Треба да се убеди комисијата за кредитирање на банката дека проектот со </a:t>
            </a:r>
            <a:r>
              <a:rPr lang="mk-MK" sz="1600" dirty="0" err="1">
                <a:solidFill>
                  <a:schemeClr val="tx1"/>
                </a:solidFill>
              </a:rPr>
              <a:t>ЈПП</a:t>
            </a:r>
            <a:r>
              <a:rPr lang="mk-MK" sz="1600" dirty="0">
                <a:solidFill>
                  <a:schemeClr val="tx1"/>
                </a:solidFill>
              </a:rPr>
              <a:t> има прифатлив ризик</a:t>
            </a:r>
            <a:endParaRPr lang="en-US" sz="1600" dirty="0">
              <a:solidFill>
                <a:schemeClr val="tx1"/>
              </a:solidFill>
            </a:endParaRPr>
          </a:p>
        </p:txBody>
      </p:sp>
      <p:sp>
        <p:nvSpPr>
          <p:cNvPr id="20" name="Rounded Rectangle 19">
            <a:extLst>
              <a:ext uri="{FF2B5EF4-FFF2-40B4-BE49-F238E27FC236}">
                <a16:creationId xmlns:a16="http://schemas.microsoft.com/office/drawing/2014/main" id="{B92F217E-19AC-EB4B-B13C-2B883BA9A7C5}"/>
              </a:ext>
            </a:extLst>
          </p:cNvPr>
          <p:cNvSpPr/>
          <p:nvPr/>
        </p:nvSpPr>
        <p:spPr>
          <a:xfrm>
            <a:off x="296091" y="5645726"/>
            <a:ext cx="3283131" cy="93227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600" dirty="0">
                <a:solidFill>
                  <a:schemeClr val="tx1"/>
                </a:solidFill>
              </a:rPr>
              <a:t>Треба да се убеди одборот на директори на инвеститорот дека инвестицијата со </a:t>
            </a:r>
            <a:r>
              <a:rPr lang="mk-MK" sz="1600" dirty="0" err="1">
                <a:solidFill>
                  <a:schemeClr val="tx1"/>
                </a:solidFill>
              </a:rPr>
              <a:t>ЈПП</a:t>
            </a:r>
            <a:r>
              <a:rPr lang="mk-MK" sz="1600" dirty="0">
                <a:solidFill>
                  <a:schemeClr val="tx1"/>
                </a:solidFill>
              </a:rPr>
              <a:t> е добра зделка</a:t>
            </a:r>
            <a:endParaRPr lang="en-US" sz="1600" dirty="0">
              <a:solidFill>
                <a:schemeClr val="tx1"/>
              </a:solidFill>
            </a:endParaRPr>
          </a:p>
        </p:txBody>
      </p:sp>
      <p:sp>
        <p:nvSpPr>
          <p:cNvPr id="21" name="Rounded Rectangle 20">
            <a:extLst>
              <a:ext uri="{FF2B5EF4-FFF2-40B4-BE49-F238E27FC236}">
                <a16:creationId xmlns:a16="http://schemas.microsoft.com/office/drawing/2014/main" id="{FA9F079C-80E2-184B-B8B9-81D656BD5144}"/>
              </a:ext>
            </a:extLst>
          </p:cNvPr>
          <p:cNvSpPr/>
          <p:nvPr/>
        </p:nvSpPr>
        <p:spPr>
          <a:xfrm>
            <a:off x="4585249" y="764003"/>
            <a:ext cx="2663692" cy="1079764"/>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sz="1600" dirty="0">
                <a:solidFill>
                  <a:schemeClr val="tx1"/>
                </a:solidFill>
              </a:rPr>
              <a:t>Треба да ги убедите гласачите дека проектот вреди и ќе испорача економски придобивки</a:t>
            </a:r>
            <a:endParaRPr lang="en-US" sz="1600" dirty="0">
              <a:solidFill>
                <a:schemeClr val="tx1"/>
              </a:solidFill>
            </a:endParaRPr>
          </a:p>
        </p:txBody>
      </p:sp>
      <p:sp>
        <p:nvSpPr>
          <p:cNvPr id="22" name="Arc 21">
            <a:extLst>
              <a:ext uri="{FF2B5EF4-FFF2-40B4-BE49-F238E27FC236}">
                <a16:creationId xmlns:a16="http://schemas.microsoft.com/office/drawing/2014/main" id="{7A70FCC6-EB6D-F640-867A-8F284544A77E}"/>
              </a:ext>
            </a:extLst>
          </p:cNvPr>
          <p:cNvSpPr/>
          <p:nvPr/>
        </p:nvSpPr>
        <p:spPr>
          <a:xfrm rot="10800000">
            <a:off x="4944358" y="1578079"/>
            <a:ext cx="3908121" cy="3908121"/>
          </a:xfrm>
          <a:prstGeom prst="arc">
            <a:avLst>
              <a:gd name="adj1" fmla="val 15137595"/>
              <a:gd name="adj2" fmla="val 1290075"/>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22">
            <a:extLst>
              <a:ext uri="{FF2B5EF4-FFF2-40B4-BE49-F238E27FC236}">
                <a16:creationId xmlns:a16="http://schemas.microsoft.com/office/drawing/2014/main" id="{5ADE3E22-75EA-E74B-BB71-63DA3645BE96}"/>
              </a:ext>
            </a:extLst>
          </p:cNvPr>
          <p:cNvSpPr/>
          <p:nvPr/>
        </p:nvSpPr>
        <p:spPr>
          <a:xfrm rot="5400000">
            <a:off x="2948885" y="1578079"/>
            <a:ext cx="3908121" cy="3908121"/>
          </a:xfrm>
          <a:prstGeom prst="arc">
            <a:avLst>
              <a:gd name="adj1" fmla="val 14873933"/>
              <a:gd name="adj2" fmla="val 744227"/>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Title 1">
            <a:extLst>
              <a:ext uri="{FF2B5EF4-FFF2-40B4-BE49-F238E27FC236}">
                <a16:creationId xmlns:a16="http://schemas.microsoft.com/office/drawing/2014/main" id="{100496A1-A997-4C41-AB64-999E5FF8586C}"/>
              </a:ext>
            </a:extLst>
          </p:cNvPr>
          <p:cNvSpPr>
            <a:spLocks noGrp="1"/>
          </p:cNvSpPr>
          <p:nvPr>
            <p:ph type="title"/>
          </p:nvPr>
        </p:nvSpPr>
        <p:spPr>
          <a:xfrm>
            <a:off x="838200" y="91640"/>
            <a:ext cx="10515600" cy="500699"/>
          </a:xfrm>
        </p:spPr>
        <p:txBody>
          <a:bodyPr>
            <a:normAutofit fontScale="90000"/>
          </a:bodyPr>
          <a:lstStyle/>
          <a:p>
            <a:r>
              <a:rPr lang="mk-MK" dirty="0"/>
              <a:t>Зошто </a:t>
            </a:r>
            <a:r>
              <a:rPr lang="mk-MK" dirty="0" err="1"/>
              <a:t>ЈПП</a:t>
            </a:r>
            <a:r>
              <a:rPr lang="mk-MK" dirty="0"/>
              <a:t> функционира</a:t>
            </a:r>
            <a:r>
              <a:rPr lang="en-US" dirty="0"/>
              <a:t>: </a:t>
            </a:r>
            <a:r>
              <a:rPr lang="mk-MK" dirty="0"/>
              <a:t>„триаголна потпора“</a:t>
            </a:r>
            <a:endParaRPr lang="en-US" dirty="0"/>
          </a:p>
        </p:txBody>
      </p:sp>
      <p:sp>
        <p:nvSpPr>
          <p:cNvPr id="9" name="Rounded Rectangle 8">
            <a:extLst>
              <a:ext uri="{FF2B5EF4-FFF2-40B4-BE49-F238E27FC236}">
                <a16:creationId xmlns:a16="http://schemas.microsoft.com/office/drawing/2014/main" id="{34338230-C231-CE47-86F7-4E94C02E0A98}"/>
              </a:ext>
            </a:extLst>
          </p:cNvPr>
          <p:cNvSpPr/>
          <p:nvPr/>
        </p:nvSpPr>
        <p:spPr>
          <a:xfrm>
            <a:off x="8247017" y="592339"/>
            <a:ext cx="3747061" cy="1784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k-MK" dirty="0"/>
              <a:t>Граѓанското општество ги оценува аранжманите и успешноста на проектот со </a:t>
            </a:r>
            <a:r>
              <a:rPr lang="mk-MK" dirty="0" err="1"/>
              <a:t>ЈПП</a:t>
            </a:r>
            <a:r>
              <a:rPr lang="en-US" dirty="0"/>
              <a:t> </a:t>
            </a:r>
            <a:r>
              <a:rPr lang="mk-MK" dirty="0"/>
              <a:t>преку соопштенија за јавноста кои се потребни согласно законот за </a:t>
            </a:r>
            <a:r>
              <a:rPr lang="mk-MK" dirty="0" err="1"/>
              <a:t>ЈПП</a:t>
            </a:r>
            <a:r>
              <a:rPr lang="mk-MK" dirty="0"/>
              <a:t> Законот за јавни набавки</a:t>
            </a:r>
            <a:endParaRPr lang="en-US" dirty="0"/>
          </a:p>
        </p:txBody>
      </p:sp>
    </p:spTree>
    <p:extLst>
      <p:ext uri="{BB962C8B-B14F-4D97-AF65-F5344CB8AC3E}">
        <p14:creationId xmlns:p14="http://schemas.microsoft.com/office/powerpoint/2010/main" val="2970763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10227-FF5E-AC4E-9795-FC8321D43A13}"/>
              </a:ext>
            </a:extLst>
          </p:cNvPr>
          <p:cNvSpPr>
            <a:spLocks noGrp="1"/>
          </p:cNvSpPr>
          <p:nvPr>
            <p:ph type="title"/>
          </p:nvPr>
        </p:nvSpPr>
        <p:spPr>
          <a:xfrm>
            <a:off x="838200" y="80120"/>
            <a:ext cx="10515600" cy="561150"/>
          </a:xfrm>
        </p:spPr>
        <p:txBody>
          <a:bodyPr/>
          <a:lstStyle/>
          <a:p>
            <a:r>
              <a:rPr lang="mk-MK" dirty="0"/>
              <a:t>Ау</a:t>
            </a:r>
            <a:r>
              <a:rPr lang="en-US" dirty="0"/>
              <a:t>, </a:t>
            </a:r>
            <a:r>
              <a:rPr lang="mk-MK" dirty="0" err="1"/>
              <a:t>ЈПП</a:t>
            </a:r>
            <a:r>
              <a:rPr lang="mk-MK" dirty="0"/>
              <a:t> звучи добро</a:t>
            </a:r>
            <a:r>
              <a:rPr lang="en-US" dirty="0"/>
              <a:t>! </a:t>
            </a:r>
            <a:r>
              <a:rPr lang="mk-MK" dirty="0"/>
              <a:t>Дали постои замка</a:t>
            </a:r>
            <a:r>
              <a:rPr lang="en-US" dirty="0"/>
              <a:t>?</a:t>
            </a:r>
          </a:p>
        </p:txBody>
      </p:sp>
      <p:sp>
        <p:nvSpPr>
          <p:cNvPr id="3" name="Content Placeholder 2">
            <a:extLst>
              <a:ext uri="{FF2B5EF4-FFF2-40B4-BE49-F238E27FC236}">
                <a16:creationId xmlns:a16="http://schemas.microsoft.com/office/drawing/2014/main" id="{6EAAC267-C9A3-604F-9C7C-92B87FA6522F}"/>
              </a:ext>
            </a:extLst>
          </p:cNvPr>
          <p:cNvSpPr>
            <a:spLocks noGrp="1"/>
          </p:cNvSpPr>
          <p:nvPr>
            <p:ph idx="1"/>
          </p:nvPr>
        </p:nvSpPr>
        <p:spPr>
          <a:xfrm>
            <a:off x="838200" y="771896"/>
            <a:ext cx="10515600" cy="5720979"/>
          </a:xfrm>
        </p:spPr>
        <p:txBody>
          <a:bodyPr>
            <a:normAutofit fontScale="85000" lnSpcReduction="20000"/>
          </a:bodyPr>
          <a:lstStyle/>
          <a:p>
            <a:r>
              <a:rPr lang="mk-MK" b="1" dirty="0"/>
              <a:t>Непредвидени обврски</a:t>
            </a:r>
            <a:r>
              <a:rPr lang="en-US" b="1" dirty="0"/>
              <a:t>.  </a:t>
            </a:r>
            <a:r>
              <a:rPr lang="mk-MK" dirty="0"/>
              <a:t>Јавниот партнер мора да го одржи својот дел од договорот</a:t>
            </a:r>
            <a:r>
              <a:rPr lang="en-US" dirty="0"/>
              <a:t>. </a:t>
            </a:r>
            <a:r>
              <a:rPr lang="mk-MK" dirty="0"/>
              <a:t>Владата има обврска да го откупи договорот за </a:t>
            </a:r>
            <a:r>
              <a:rPr lang="mk-MK" dirty="0" err="1"/>
              <a:t>ЈПП</a:t>
            </a:r>
            <a:r>
              <a:rPr lang="mk-MK" dirty="0"/>
              <a:t> доколку владата не ги исполнува своите обврски</a:t>
            </a:r>
            <a:endParaRPr lang="en-US" dirty="0"/>
          </a:p>
          <a:p>
            <a:pPr lvl="1"/>
            <a:r>
              <a:rPr lang="mk-MK" dirty="0"/>
              <a:t>Ако се случи „политички настан“</a:t>
            </a:r>
            <a:r>
              <a:rPr lang="en-US" dirty="0"/>
              <a:t>(</a:t>
            </a:r>
            <a:r>
              <a:rPr lang="mk-MK" dirty="0"/>
              <a:t>како што е промена на закон која го засега </a:t>
            </a:r>
            <a:r>
              <a:rPr lang="mk-MK" dirty="0" err="1"/>
              <a:t>ЈПП</a:t>
            </a:r>
            <a:r>
              <a:rPr lang="en-US" dirty="0"/>
              <a:t>) </a:t>
            </a:r>
            <a:r>
              <a:rPr lang="mk-MK" dirty="0"/>
              <a:t>или ако владата не ги исполнува обврските (обично не ги врши плаќањата утврдени со договорот), владата може ќе треба да му надомести на приватниот партнер за кредитот, капиталот и дел од загубената идна добивка на приватниот партнер</a:t>
            </a:r>
            <a:r>
              <a:rPr lang="en-US" dirty="0"/>
              <a:t>. </a:t>
            </a:r>
          </a:p>
          <a:p>
            <a:pPr lvl="1"/>
            <a:r>
              <a:rPr lang="mk-MK" dirty="0"/>
              <a:t>Дури и ако се работи за грешка на приватниот партнер што довела до раскинување на договорот, најчесто владата има обврска барем за отплата на долгот кон банките и дел од основниот капитал</a:t>
            </a:r>
            <a:r>
              <a:rPr lang="en-US" dirty="0"/>
              <a:t>. </a:t>
            </a:r>
          </a:p>
          <a:p>
            <a:pPr lvl="1"/>
            <a:r>
              <a:rPr lang="mk-MK" dirty="0"/>
              <a:t>Овие плаќања доспеваат за релативно кратко време и најчесто се плаќаат како паушал и претставуваат потенцијално оптоварување на јавните буџети</a:t>
            </a:r>
            <a:r>
              <a:rPr lang="en-US" dirty="0"/>
              <a:t>.</a:t>
            </a:r>
          </a:p>
          <a:p>
            <a:pPr lvl="1"/>
            <a:r>
              <a:rPr lang="mk-MK" dirty="0"/>
              <a:t>Сепак</a:t>
            </a:r>
            <a:r>
              <a:rPr lang="en-US" dirty="0"/>
              <a:t>, </a:t>
            </a:r>
            <a:r>
              <a:rPr lang="mk-MK" dirty="0" err="1"/>
              <a:t>ЈПП</a:t>
            </a:r>
            <a:r>
              <a:rPr lang="mk-MK" dirty="0"/>
              <a:t> претставува вид на инвестиција каде веројатноста за неисполнување на обврските е најмала</a:t>
            </a:r>
            <a:r>
              <a:rPr lang="en-US" baseline="30000" dirty="0"/>
              <a:t>*</a:t>
            </a:r>
          </a:p>
          <a:p>
            <a:r>
              <a:rPr lang="mk-MK" b="1" dirty="0" err="1"/>
              <a:t>ЈПП</a:t>
            </a:r>
            <a:r>
              <a:rPr lang="mk-MK" b="1" dirty="0"/>
              <a:t> има потесен опсег на примена</a:t>
            </a:r>
            <a:r>
              <a:rPr lang="en-US" b="1" dirty="0"/>
              <a:t>. </a:t>
            </a:r>
            <a:r>
              <a:rPr lang="mk-MK" dirty="0"/>
              <a:t>Дури и владите кои се најактивни на полето на </a:t>
            </a:r>
            <a:r>
              <a:rPr lang="mk-MK" dirty="0" err="1"/>
              <a:t>ЈПП</a:t>
            </a:r>
            <a:r>
              <a:rPr lang="mk-MK" dirty="0"/>
              <a:t> во светот, го применуваат овој модалитет само за најмногу </a:t>
            </a:r>
            <a:r>
              <a:rPr lang="en-US" dirty="0"/>
              <a:t>15% </a:t>
            </a:r>
            <a:r>
              <a:rPr lang="mk-MK" dirty="0"/>
              <a:t>од јавните инвестиции</a:t>
            </a:r>
            <a:r>
              <a:rPr lang="en-US" dirty="0"/>
              <a:t>. </a:t>
            </a:r>
            <a:r>
              <a:rPr lang="mk-MK" dirty="0"/>
              <a:t>Обично помалку</a:t>
            </a:r>
            <a:r>
              <a:rPr lang="en-US" dirty="0"/>
              <a:t>.</a:t>
            </a:r>
          </a:p>
          <a:p>
            <a:r>
              <a:rPr lang="mk-MK" b="1" dirty="0" err="1"/>
              <a:t>ЈПП</a:t>
            </a:r>
            <a:r>
              <a:rPr lang="mk-MK" b="1" dirty="0"/>
              <a:t> бара подобро планирање и подготовка однапред</a:t>
            </a:r>
            <a:r>
              <a:rPr lang="en-US" b="1" dirty="0"/>
              <a:t>. </a:t>
            </a:r>
            <a:r>
              <a:rPr lang="mk-MK" dirty="0"/>
              <a:t>Владата треба целосно да го обмисли целокупниот животен циклус на проектот, да го моделира и испланира</a:t>
            </a:r>
            <a:r>
              <a:rPr lang="en-US" dirty="0"/>
              <a:t>.  </a:t>
            </a:r>
            <a:r>
              <a:rPr lang="mk-MK" dirty="0"/>
              <a:t>За оваа работа најчесто се потребни професионални консултанти и советници</a:t>
            </a:r>
            <a:r>
              <a:rPr lang="en-US" dirty="0"/>
              <a:t>. </a:t>
            </a:r>
          </a:p>
          <a:p>
            <a:r>
              <a:rPr lang="mk-MK" b="1" dirty="0"/>
              <a:t>Времето за спроведување на </a:t>
            </a:r>
            <a:r>
              <a:rPr lang="mk-MK" b="1" dirty="0" err="1"/>
              <a:t>ЈПП</a:t>
            </a:r>
            <a:r>
              <a:rPr lang="mk-MK" b="1" dirty="0"/>
              <a:t> е подолго поради деталната подготовка</a:t>
            </a:r>
            <a:r>
              <a:rPr lang="en-US" b="1" dirty="0"/>
              <a:t>. </a:t>
            </a:r>
            <a:r>
              <a:rPr lang="mk-MK" dirty="0"/>
              <a:t>Меѓутоа, подолгото време вложено однапред најчесто многу се исплаќа потоа во смисла на пократок период на изградба, немање на скриени трошоци и предвидлив квалитет и сигурност на услугите</a:t>
            </a:r>
            <a:r>
              <a:rPr lang="en-US" dirty="0"/>
              <a:t>. </a:t>
            </a:r>
          </a:p>
          <a:p>
            <a:endParaRPr lang="en-US" dirty="0"/>
          </a:p>
        </p:txBody>
      </p:sp>
      <p:sp>
        <p:nvSpPr>
          <p:cNvPr id="5" name="TextBox 4">
            <a:extLst>
              <a:ext uri="{FF2B5EF4-FFF2-40B4-BE49-F238E27FC236}">
                <a16:creationId xmlns:a16="http://schemas.microsoft.com/office/drawing/2014/main" id="{DC740FBB-80BF-FF40-A679-8D4442500720}"/>
              </a:ext>
            </a:extLst>
          </p:cNvPr>
          <p:cNvSpPr txBox="1"/>
          <p:nvPr/>
        </p:nvSpPr>
        <p:spPr>
          <a:xfrm>
            <a:off x="838200" y="6377049"/>
            <a:ext cx="10763992" cy="600164"/>
          </a:xfrm>
          <a:prstGeom prst="rect">
            <a:avLst/>
          </a:prstGeom>
          <a:noFill/>
        </p:spPr>
        <p:txBody>
          <a:bodyPr wrap="square" rtlCol="0">
            <a:spAutoFit/>
          </a:bodyPr>
          <a:lstStyle/>
          <a:p>
            <a:pPr marL="117475" indent="-106363"/>
            <a:r>
              <a:rPr lang="en-US" sz="1100" dirty="0"/>
              <a:t>* </a:t>
            </a:r>
            <a:r>
              <a:rPr lang="mk-MK" sz="1100" dirty="0" err="1"/>
              <a:t>ЈПП</a:t>
            </a:r>
            <a:r>
              <a:rPr lang="mk-MK" sz="1100" dirty="0"/>
              <a:t>, со стапка од </a:t>
            </a:r>
            <a:r>
              <a:rPr lang="en-US" sz="1100" dirty="0"/>
              <a:t>4</a:t>
            </a:r>
            <a:r>
              <a:rPr lang="mk-MK" sz="1100" dirty="0"/>
              <a:t>,</a:t>
            </a:r>
            <a:r>
              <a:rPr lang="en-US" sz="1100" dirty="0"/>
              <a:t>9%, </a:t>
            </a:r>
            <a:r>
              <a:rPr lang="mk-MK" sz="1100" dirty="0"/>
              <a:t>имаат најниска кумулативна стапка за неисполнување на обврските во структурираното финансирање во сите сектори и претставуваат помал ризик од корпоративниот долг со рејтинг </a:t>
            </a:r>
            <a:r>
              <a:rPr lang="en-US" sz="1100" dirty="0"/>
              <a:t>Baa3 (CDR=5</a:t>
            </a:r>
            <a:r>
              <a:rPr lang="mk-MK" sz="1100" dirty="0"/>
              <a:t>,</a:t>
            </a:r>
            <a:r>
              <a:rPr lang="en-US" sz="1100" dirty="0"/>
              <a:t>1%). </a:t>
            </a:r>
          </a:p>
          <a:p>
            <a:pPr marL="117475"/>
            <a:r>
              <a:rPr lang="mk-MK" sz="1100" dirty="0"/>
              <a:t>Извор</a:t>
            </a:r>
            <a:r>
              <a:rPr lang="en-US" sz="1100" dirty="0"/>
              <a:t>:  </a:t>
            </a:r>
            <a:r>
              <a:rPr lang="en-US" sz="1100" i="1" dirty="0"/>
              <a:t>Default and recovery rates for project finance bank loans, 1983-2018 </a:t>
            </a:r>
            <a:r>
              <a:rPr lang="en-US" sz="1100" dirty="0"/>
              <a:t>, Moody’s Investor Service New York. March 2020.</a:t>
            </a:r>
          </a:p>
        </p:txBody>
      </p:sp>
    </p:spTree>
    <p:extLst>
      <p:ext uri="{BB962C8B-B14F-4D97-AF65-F5344CB8AC3E}">
        <p14:creationId xmlns:p14="http://schemas.microsoft.com/office/powerpoint/2010/main" val="987884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62458-83D2-2B41-8620-AE1D38C710A7}"/>
              </a:ext>
            </a:extLst>
          </p:cNvPr>
          <p:cNvSpPr>
            <a:spLocks noGrp="1"/>
          </p:cNvSpPr>
          <p:nvPr>
            <p:ph type="title"/>
          </p:nvPr>
        </p:nvSpPr>
        <p:spPr/>
        <p:txBody>
          <a:bodyPr/>
          <a:lstStyle/>
          <a:p>
            <a:r>
              <a:rPr lang="mk-MK" dirty="0"/>
              <a:t>Најчести прашања за </a:t>
            </a:r>
            <a:r>
              <a:rPr lang="mk-MK" dirty="0" err="1"/>
              <a:t>ЈПП</a:t>
            </a:r>
            <a:endParaRPr lang="en-US" dirty="0"/>
          </a:p>
        </p:txBody>
      </p:sp>
      <p:sp>
        <p:nvSpPr>
          <p:cNvPr id="3" name="Text Placeholder 2">
            <a:extLst>
              <a:ext uri="{FF2B5EF4-FFF2-40B4-BE49-F238E27FC236}">
                <a16:creationId xmlns:a16="http://schemas.microsoft.com/office/drawing/2014/main" id="{AE2A6424-2F98-EF41-94A6-6D215636F06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3618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0C8E2-CA98-884F-AF8B-9C4E2183A88D}"/>
              </a:ext>
            </a:extLst>
          </p:cNvPr>
          <p:cNvSpPr>
            <a:spLocks noGrp="1"/>
          </p:cNvSpPr>
          <p:nvPr>
            <p:ph type="title"/>
          </p:nvPr>
        </p:nvSpPr>
        <p:spPr>
          <a:xfrm>
            <a:off x="838200" y="91994"/>
            <a:ext cx="10515600" cy="608652"/>
          </a:xfrm>
        </p:spPr>
        <p:txBody>
          <a:bodyPr>
            <a:normAutofit/>
          </a:bodyPr>
          <a:lstStyle/>
          <a:p>
            <a:r>
              <a:rPr lang="mk-MK" dirty="0"/>
              <a:t>Прашања кои општеството најчесто ги поставува за </a:t>
            </a:r>
            <a:r>
              <a:rPr lang="mk-MK" dirty="0" err="1"/>
              <a:t>ЈПП</a:t>
            </a:r>
            <a:endParaRPr lang="en-US" dirty="0"/>
          </a:p>
        </p:txBody>
      </p:sp>
      <p:sp>
        <p:nvSpPr>
          <p:cNvPr id="3" name="Content Placeholder 2">
            <a:extLst>
              <a:ext uri="{FF2B5EF4-FFF2-40B4-BE49-F238E27FC236}">
                <a16:creationId xmlns:a16="http://schemas.microsoft.com/office/drawing/2014/main" id="{5D13CA93-7FCE-C648-86EE-D4B2000C6C56}"/>
              </a:ext>
            </a:extLst>
          </p:cNvPr>
          <p:cNvSpPr>
            <a:spLocks noGrp="1"/>
          </p:cNvSpPr>
          <p:nvPr>
            <p:ph idx="1"/>
          </p:nvPr>
        </p:nvSpPr>
        <p:spPr>
          <a:xfrm>
            <a:off x="838200" y="700646"/>
            <a:ext cx="10515600" cy="5919850"/>
          </a:xfrm>
        </p:spPr>
        <p:txBody>
          <a:bodyPr>
            <a:normAutofit fontScale="92500" lnSpcReduction="20000"/>
          </a:bodyPr>
          <a:lstStyle/>
          <a:p>
            <a:r>
              <a:rPr lang="mk-MK" sz="1800" b="1" dirty="0"/>
              <a:t>Нели е ова „приватизација“</a:t>
            </a:r>
            <a:r>
              <a:rPr lang="en-US" sz="1800" b="1" dirty="0"/>
              <a:t>? </a:t>
            </a:r>
          </a:p>
          <a:p>
            <a:pPr lvl="1"/>
            <a:r>
              <a:rPr lang="mk-MK" sz="1600" b="1" dirty="0"/>
              <a:t>НЕ</a:t>
            </a:r>
            <a:r>
              <a:rPr lang="en-US" sz="1600" b="1" dirty="0"/>
              <a:t>!  </a:t>
            </a:r>
            <a:r>
              <a:rPr lang="mk-MK" sz="1600" dirty="0"/>
              <a:t>Во рамките на </a:t>
            </a:r>
            <a:r>
              <a:rPr lang="mk-MK" sz="1600" dirty="0" err="1"/>
              <a:t>ЈПП</a:t>
            </a:r>
            <a:r>
              <a:rPr lang="mk-MK" sz="1600" dirty="0"/>
              <a:t>, владата и понатаму е сопственик на правата на средствата и е одговорна за испораката на услугите</a:t>
            </a:r>
            <a:r>
              <a:rPr lang="en-US" sz="1600" dirty="0"/>
              <a:t>. </a:t>
            </a:r>
          </a:p>
          <a:p>
            <a:pPr lvl="1"/>
            <a:r>
              <a:rPr lang="mk-MK" sz="1600" dirty="0"/>
              <a:t>Доколку приватната страна не работи согласно со договорените стандарди, владата може да смета дека не ги исполнува обврските во рамките на договорот за </a:t>
            </a:r>
            <a:r>
              <a:rPr lang="mk-MK" sz="1600" dirty="0" err="1"/>
              <a:t>ЈПП</a:t>
            </a:r>
            <a:r>
              <a:rPr lang="mk-MK" sz="1600" dirty="0"/>
              <a:t> и да си ја поврати контролата</a:t>
            </a:r>
            <a:r>
              <a:rPr lang="en-US" sz="1600" dirty="0"/>
              <a:t>. </a:t>
            </a:r>
            <a:r>
              <a:rPr lang="mk-MK" sz="1600" dirty="0"/>
              <a:t>Во секој случај, средството се враќа кај владата на крајот на договорот</a:t>
            </a:r>
            <a:r>
              <a:rPr lang="en-US" sz="1600" dirty="0"/>
              <a:t>.</a:t>
            </a:r>
          </a:p>
          <a:p>
            <a:pPr lvl="1"/>
            <a:r>
              <a:rPr lang="mk-MK" sz="1600" dirty="0"/>
              <a:t>Кај приватизацијата, јавното средство е </a:t>
            </a:r>
            <a:r>
              <a:rPr lang="mk-MK" sz="1600" i="1" dirty="0"/>
              <a:t>трајно </a:t>
            </a:r>
            <a:r>
              <a:rPr lang="mk-MK" sz="1600" dirty="0"/>
              <a:t>продадено на приватната страна</a:t>
            </a:r>
            <a:r>
              <a:rPr lang="en-US" sz="1600" dirty="0"/>
              <a:t>. </a:t>
            </a:r>
            <a:r>
              <a:rPr lang="mk-MK" sz="1600" dirty="0"/>
              <a:t>Може да е регулирана, ако се работи за монополска услуга, но сепак е надвор од контролата на владата</a:t>
            </a:r>
            <a:r>
              <a:rPr lang="en-US" sz="1600" dirty="0"/>
              <a:t>. </a:t>
            </a:r>
          </a:p>
          <a:p>
            <a:r>
              <a:rPr lang="mk-MK" sz="1800" b="1" dirty="0"/>
              <a:t>Нели приватната страна остварува огромна добивка на сметка на јавноста</a:t>
            </a:r>
            <a:r>
              <a:rPr lang="en-US" sz="1800" b="1" dirty="0"/>
              <a:t>? </a:t>
            </a:r>
          </a:p>
          <a:p>
            <a:pPr lvl="1"/>
            <a:r>
              <a:rPr lang="mk-MK" sz="1600" dirty="0"/>
              <a:t>Прашање</a:t>
            </a:r>
            <a:r>
              <a:rPr lang="en-US" sz="1600" dirty="0"/>
              <a:t>:  </a:t>
            </a:r>
            <a:r>
              <a:rPr lang="mk-MK" sz="1600" dirty="0"/>
              <a:t>Дали приватните градежни изведувачи кои вршат јавни работи, работат бесплатно</a:t>
            </a:r>
            <a:r>
              <a:rPr lang="en-US" sz="1600" dirty="0"/>
              <a:t>? </a:t>
            </a:r>
            <a:r>
              <a:rPr lang="mk-MK" sz="1600" dirty="0"/>
              <a:t>Не</a:t>
            </a:r>
            <a:r>
              <a:rPr lang="en-US" sz="1600" dirty="0"/>
              <a:t>, </a:t>
            </a:r>
            <a:r>
              <a:rPr lang="mk-MK" sz="1600" dirty="0"/>
              <a:t>тие се мотивирани со добивката</a:t>
            </a:r>
            <a:r>
              <a:rPr lang="en-US" sz="1600" dirty="0"/>
              <a:t>. </a:t>
            </a:r>
            <a:r>
              <a:rPr lang="mk-MK" sz="1600" dirty="0"/>
              <a:t>Освен тоа, тие имаат стимулација да изнајдат начини за добијат дополнителни пари</a:t>
            </a:r>
            <a:r>
              <a:rPr lang="en-US" sz="1600" dirty="0"/>
              <a:t>. </a:t>
            </a:r>
          </a:p>
          <a:p>
            <a:pPr lvl="1"/>
            <a:r>
              <a:rPr lang="mk-MK" sz="1600" dirty="0"/>
              <a:t>Прашање</a:t>
            </a:r>
            <a:r>
              <a:rPr lang="en-US" sz="1600" dirty="0"/>
              <a:t>:  </a:t>
            </a:r>
            <a:r>
              <a:rPr lang="mk-MK" sz="1600" dirty="0"/>
              <a:t>Доколку сте штеделе пари со години да купите куќа, би ја запалиле ли кратко време откако ќе се вселите</a:t>
            </a:r>
            <a:r>
              <a:rPr lang="en-US" sz="1600" dirty="0"/>
              <a:t>?  </a:t>
            </a:r>
            <a:r>
              <a:rPr lang="mk-MK" sz="1600" dirty="0"/>
              <a:t>Не</a:t>
            </a:r>
            <a:r>
              <a:rPr lang="en-US" sz="1600" dirty="0"/>
              <a:t>, </a:t>
            </a:r>
            <a:r>
              <a:rPr lang="mk-MK" sz="1600" dirty="0"/>
              <a:t>бидејќи сакате да си ги сочувате парите и средството кое го имате и да го искористите на најдобар можен начин</a:t>
            </a:r>
            <a:r>
              <a:rPr lang="en-US" sz="1600" dirty="0"/>
              <a:t>.</a:t>
            </a:r>
          </a:p>
          <a:p>
            <a:pPr lvl="1"/>
            <a:r>
              <a:rPr lang="mk-MK" sz="1600" dirty="0"/>
              <a:t>Кај </a:t>
            </a:r>
            <a:r>
              <a:rPr lang="mk-MK" sz="1600" dirty="0" err="1"/>
              <a:t>ЈПП</a:t>
            </a:r>
            <a:r>
              <a:rPr lang="mk-MK" sz="1600" dirty="0"/>
              <a:t>, приватните инвеститори придонесуваат помеѓу </a:t>
            </a:r>
            <a:r>
              <a:rPr lang="en-US" sz="1600" dirty="0"/>
              <a:t>15% </a:t>
            </a:r>
            <a:r>
              <a:rPr lang="mk-MK" sz="1600" dirty="0"/>
              <a:t>и </a:t>
            </a:r>
            <a:r>
              <a:rPr lang="en-US" sz="1600" dirty="0"/>
              <a:t>50% </a:t>
            </a:r>
            <a:r>
              <a:rPr lang="mk-MK" sz="1600" dirty="0"/>
              <a:t>од трошоците на проектот</a:t>
            </a:r>
            <a:r>
              <a:rPr lang="en-US" sz="1600" dirty="0"/>
              <a:t>, </a:t>
            </a:r>
            <a:r>
              <a:rPr lang="mk-MK" sz="1600" dirty="0"/>
              <a:t>а преостанатиот износ го добиваат од заемодавачите</a:t>
            </a:r>
            <a:endParaRPr lang="en-US" sz="1600" dirty="0"/>
          </a:p>
          <a:p>
            <a:pPr lvl="1"/>
            <a:r>
              <a:rPr lang="mk-MK" sz="1600" dirty="0"/>
              <a:t>Приватните партнери во </a:t>
            </a:r>
            <a:r>
              <a:rPr lang="mk-MK" sz="1600" dirty="0" err="1"/>
              <a:t>ЈПП</a:t>
            </a:r>
            <a:r>
              <a:rPr lang="mk-MK" sz="1600" dirty="0"/>
              <a:t> навистина очекуваат да го повратат вложувањето, бидејќи нивните одбори на директори тоа го бараат</a:t>
            </a:r>
            <a:r>
              <a:rPr lang="en-US" sz="1600" dirty="0"/>
              <a:t>. </a:t>
            </a:r>
            <a:r>
              <a:rPr lang="mk-MK" sz="1600" dirty="0"/>
              <a:t>Сепак, за разлика од градежниот изведувач кој сака да ја оствари својата добивка однапред и да го напушти проектот веднаш по неговото завршување, приватниот партнер во </a:t>
            </a:r>
            <a:r>
              <a:rPr lang="mk-MK" sz="1600" dirty="0" err="1"/>
              <a:t>ЈПП</a:t>
            </a:r>
            <a:r>
              <a:rPr lang="mk-MK" sz="1600" dirty="0"/>
              <a:t> има обврска да живее со проектот повеќе години</a:t>
            </a:r>
            <a:r>
              <a:rPr lang="en-US" sz="1600" dirty="0"/>
              <a:t>. </a:t>
            </a:r>
            <a:r>
              <a:rPr lang="mk-MK" sz="1600" dirty="0"/>
              <a:t>Парите им се враќаат само ако проектот ја испорачува услугата доследно и соодветно секоја година односно во текот на сите години</a:t>
            </a:r>
            <a:r>
              <a:rPr lang="en-US" sz="1600" dirty="0"/>
              <a:t>. </a:t>
            </a:r>
          </a:p>
          <a:p>
            <a:r>
              <a:rPr lang="mk-MK" sz="1800" b="1" dirty="0"/>
              <a:t>Нели </a:t>
            </a:r>
            <a:r>
              <a:rPr lang="mk-MK" sz="1800" b="1" dirty="0" err="1"/>
              <a:t>ЈПП</a:t>
            </a:r>
            <a:r>
              <a:rPr lang="mk-MK" sz="1800" b="1" dirty="0"/>
              <a:t> само ќе ги хранат олигарсите</a:t>
            </a:r>
            <a:r>
              <a:rPr lang="en-US" sz="1800" b="1" dirty="0"/>
              <a:t>?</a:t>
            </a:r>
          </a:p>
          <a:p>
            <a:pPr lvl="1"/>
            <a:r>
              <a:rPr lang="mk-MK" sz="1600" dirty="0"/>
              <a:t>Ако се следат законите, политиките и процесите за </a:t>
            </a:r>
            <a:r>
              <a:rPr lang="mk-MK" sz="1600" dirty="0" err="1"/>
              <a:t>ЈПП</a:t>
            </a:r>
            <a:r>
              <a:rPr lang="mk-MK" sz="1600" dirty="0"/>
              <a:t> кои што се предложени, тогаш ќе се спроведуваат само </a:t>
            </a:r>
            <a:r>
              <a:rPr lang="mk-MK" sz="1600" i="1" dirty="0"/>
              <a:t>добри проекти, </a:t>
            </a:r>
            <a:r>
              <a:rPr lang="mk-MK" sz="1600" dirty="0"/>
              <a:t>кои </a:t>
            </a:r>
            <a:r>
              <a:rPr lang="mk-MK" sz="1600" i="1" dirty="0"/>
              <a:t>се потребни на економијата </a:t>
            </a:r>
            <a:r>
              <a:rPr lang="mk-MK" sz="1600" dirty="0"/>
              <a:t>на </a:t>
            </a:r>
            <a:r>
              <a:rPr lang="mk-MK" sz="1600" i="1" dirty="0"/>
              <a:t>приоритетна </a:t>
            </a:r>
            <a:r>
              <a:rPr lang="mk-MK" sz="1600" dirty="0"/>
              <a:t>основа и кои се </a:t>
            </a:r>
            <a:r>
              <a:rPr lang="mk-MK" sz="1600" i="1" dirty="0"/>
              <a:t>транспарентно доделени по пат тендер </a:t>
            </a:r>
            <a:r>
              <a:rPr lang="mk-MK" sz="1600" dirty="0"/>
              <a:t>на </a:t>
            </a:r>
            <a:r>
              <a:rPr lang="mk-MK" sz="1600" i="1" dirty="0"/>
              <a:t>соодветно квалификувани </a:t>
            </a:r>
            <a:r>
              <a:rPr lang="mk-MK" sz="1600" dirty="0"/>
              <a:t>и </a:t>
            </a:r>
            <a:r>
              <a:rPr lang="mk-MK" sz="1600" i="1" dirty="0"/>
              <a:t>финансиски силни </a:t>
            </a:r>
            <a:r>
              <a:rPr lang="mk-MK" sz="1600" dirty="0"/>
              <a:t>приватни субјекти</a:t>
            </a:r>
            <a:r>
              <a:rPr lang="en-US" sz="1600" dirty="0"/>
              <a:t>. </a:t>
            </a:r>
          </a:p>
          <a:p>
            <a:pPr lvl="1"/>
            <a:r>
              <a:rPr lang="mk-MK" sz="1600" dirty="0"/>
              <a:t>Тендерите се спроведуваат преку интернет платформи.  Критериумите за претквалификација, оценување и доделување на договорот се објавуваат</a:t>
            </a:r>
            <a:r>
              <a:rPr lang="en-US" sz="1600" dirty="0"/>
              <a:t>. </a:t>
            </a:r>
          </a:p>
          <a:p>
            <a:pPr lvl="1"/>
            <a:r>
              <a:rPr lang="mk-MK" sz="1600" dirty="0"/>
              <a:t>Секој чекор од процесот на </a:t>
            </a:r>
            <a:r>
              <a:rPr lang="mk-MK" sz="1600" dirty="0" err="1"/>
              <a:t>ЈПП</a:t>
            </a:r>
            <a:r>
              <a:rPr lang="mk-MK" sz="1600" dirty="0"/>
              <a:t> е документиран и овие информации се јавно достапни</a:t>
            </a:r>
            <a:endParaRPr lang="en-US" sz="1600" dirty="0"/>
          </a:p>
          <a:p>
            <a:pPr lvl="1"/>
            <a:r>
              <a:rPr lang="mk-MK" sz="1600" dirty="0"/>
              <a:t>Доколку избраниот понудувач не може да испорача онака како што ветил, ја губи својата инвестиција</a:t>
            </a:r>
            <a:endParaRPr lang="en-US" sz="1600" dirty="0"/>
          </a:p>
        </p:txBody>
      </p:sp>
    </p:spTree>
    <p:extLst>
      <p:ext uri="{BB962C8B-B14F-4D97-AF65-F5344CB8AC3E}">
        <p14:creationId xmlns:p14="http://schemas.microsoft.com/office/powerpoint/2010/main" val="952268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9A106-8CC3-5A48-8416-7713CF296F8E}"/>
              </a:ext>
            </a:extLst>
          </p:cNvPr>
          <p:cNvSpPr>
            <a:spLocks noGrp="1"/>
          </p:cNvSpPr>
          <p:nvPr>
            <p:ph type="title"/>
          </p:nvPr>
        </p:nvSpPr>
        <p:spPr/>
        <p:txBody>
          <a:bodyPr/>
          <a:lstStyle/>
          <a:p>
            <a:r>
              <a:rPr lang="mk-MK" dirty="0"/>
              <a:t>Прашања кои општеството најчесто ги поставува за </a:t>
            </a:r>
            <a:r>
              <a:rPr lang="mk-MK" dirty="0" err="1"/>
              <a:t>ЈПП</a:t>
            </a:r>
            <a:endParaRPr lang="en-US" dirty="0"/>
          </a:p>
        </p:txBody>
      </p:sp>
      <p:sp>
        <p:nvSpPr>
          <p:cNvPr id="3" name="Content Placeholder 2">
            <a:extLst>
              <a:ext uri="{FF2B5EF4-FFF2-40B4-BE49-F238E27FC236}">
                <a16:creationId xmlns:a16="http://schemas.microsoft.com/office/drawing/2014/main" id="{A991F81F-8281-394F-968B-18BCD08687BB}"/>
              </a:ext>
            </a:extLst>
          </p:cNvPr>
          <p:cNvSpPr>
            <a:spLocks noGrp="1"/>
          </p:cNvSpPr>
          <p:nvPr>
            <p:ph idx="1"/>
          </p:nvPr>
        </p:nvSpPr>
        <p:spPr>
          <a:xfrm>
            <a:off x="838200" y="744749"/>
            <a:ext cx="10515600" cy="5976725"/>
          </a:xfrm>
        </p:spPr>
        <p:txBody>
          <a:bodyPr>
            <a:normAutofit fontScale="92500" lnSpcReduction="20000"/>
          </a:bodyPr>
          <a:lstStyle/>
          <a:p>
            <a:r>
              <a:rPr lang="mk-MK" sz="1800" b="1" dirty="0"/>
              <a:t>Дали </a:t>
            </a:r>
            <a:r>
              <a:rPr lang="mk-MK" sz="1800" b="1" dirty="0" err="1"/>
              <a:t>ЈПП</a:t>
            </a:r>
            <a:r>
              <a:rPr lang="mk-MK" sz="1800" b="1" dirty="0"/>
              <a:t> ќе ми го направи животот поскап</a:t>
            </a:r>
            <a:r>
              <a:rPr lang="en-US" sz="1800" b="1" dirty="0"/>
              <a:t>? </a:t>
            </a:r>
          </a:p>
          <a:p>
            <a:pPr lvl="1"/>
            <a:r>
              <a:rPr lang="mk-MK" sz="1600" dirty="0"/>
              <a:t>Некои </a:t>
            </a:r>
            <a:r>
              <a:rPr lang="mk-MK" sz="1600" dirty="0" err="1"/>
              <a:t>ЈПП</a:t>
            </a:r>
            <a:r>
              <a:rPr lang="mk-MK" sz="1600" dirty="0"/>
              <a:t> се концесии, кои наплаќаат надоместоци за користење (патарина)</a:t>
            </a:r>
            <a:r>
              <a:rPr lang="en-US" sz="1600" dirty="0"/>
              <a:t>. </a:t>
            </a:r>
            <a:r>
              <a:rPr lang="mk-MK" sz="1600" dirty="0"/>
              <a:t>Според тоа, плаќањето само доколку користите</a:t>
            </a:r>
            <a:r>
              <a:rPr lang="en-US" sz="1600" dirty="0"/>
              <a:t>. </a:t>
            </a:r>
            <a:r>
              <a:rPr lang="mk-MK" sz="1600" dirty="0"/>
              <a:t>Некои </a:t>
            </a:r>
            <a:r>
              <a:rPr lang="mk-MK" sz="1600" dirty="0" err="1"/>
              <a:t>ЈПП</a:t>
            </a:r>
            <a:r>
              <a:rPr lang="mk-MK" sz="1600" dirty="0"/>
              <a:t> ги плаќа директно владата и, како такви, се финансираат преку даноци и други јавни ресурси</a:t>
            </a:r>
            <a:r>
              <a:rPr lang="en-US" sz="1600" dirty="0"/>
              <a:t>. </a:t>
            </a:r>
          </a:p>
          <a:p>
            <a:pPr lvl="1"/>
            <a:r>
              <a:rPr lang="mk-MK" sz="1600" dirty="0" err="1"/>
              <a:t>ЈПП</a:t>
            </a:r>
            <a:r>
              <a:rPr lang="mk-MK" sz="1600" dirty="0"/>
              <a:t> се добиваат и договорите со приватниот сектор се склучуваат на конкурентска основа, што значи дека добива оној што ќе понуди највисок квалитет по најниски трошоци</a:t>
            </a:r>
            <a:r>
              <a:rPr lang="en-US" sz="1600" dirty="0"/>
              <a:t>.</a:t>
            </a:r>
          </a:p>
          <a:p>
            <a:pPr lvl="1"/>
            <a:r>
              <a:rPr lang="mk-MK" sz="1600" dirty="0"/>
              <a:t>Иако е точно дека приватниот капитал е поскап и дека трансакциските трошоци за започнување на проект со </a:t>
            </a:r>
            <a:r>
              <a:rPr lang="mk-MK" sz="1600" dirty="0" err="1"/>
              <a:t>ЈПП</a:t>
            </a:r>
            <a:r>
              <a:rPr lang="mk-MK" sz="1600" dirty="0"/>
              <a:t> се повисоки отколку кај јавниот сектор</a:t>
            </a:r>
            <a:r>
              <a:rPr lang="en-US" sz="1600" dirty="0"/>
              <a:t>, </a:t>
            </a:r>
            <a:r>
              <a:rPr lang="mk-MK" sz="1600" dirty="0"/>
              <a:t>на крајот на краиштата, понудувачите за проект со </a:t>
            </a:r>
            <a:r>
              <a:rPr lang="mk-MK" sz="1600" dirty="0" err="1"/>
              <a:t>ЈПП</a:t>
            </a:r>
            <a:r>
              <a:rPr lang="mk-MK" sz="1600" dirty="0"/>
              <a:t> се натпреваруваат во однос на цената на услугата за целиот животен век на проектот</a:t>
            </a:r>
            <a:r>
              <a:rPr lang="en-US" sz="1600" dirty="0"/>
              <a:t>. </a:t>
            </a:r>
          </a:p>
          <a:p>
            <a:pPr lvl="1"/>
            <a:r>
              <a:rPr lang="mk-MK" sz="1600" dirty="0"/>
              <a:t>Со оглед на тоа што фокусот е на целиот животен век, ова значи дека </a:t>
            </a:r>
            <a:r>
              <a:rPr lang="mk-MK" sz="1600" i="1" dirty="0"/>
              <a:t>целиот трошок </a:t>
            </a:r>
            <a:r>
              <a:rPr lang="mk-MK" sz="1600" dirty="0"/>
              <a:t>за извршување на овие услуги е видлив за сите, нешто што ретко се случува во традиционалните јавни проекти кои најчесто се фокусираат само на првичните трошоци за изградба</a:t>
            </a:r>
            <a:r>
              <a:rPr lang="en-US" sz="1600" dirty="0"/>
              <a:t>.</a:t>
            </a:r>
          </a:p>
          <a:p>
            <a:r>
              <a:rPr lang="mk-MK" sz="1800" b="1" dirty="0"/>
              <a:t>Дали квалитетот на услугите ќе падне во случај на </a:t>
            </a:r>
            <a:r>
              <a:rPr lang="mk-MK" sz="1800" b="1" dirty="0" err="1"/>
              <a:t>ЈПП</a:t>
            </a:r>
            <a:r>
              <a:rPr lang="en-US" sz="1800" b="1" dirty="0"/>
              <a:t>?</a:t>
            </a:r>
          </a:p>
          <a:p>
            <a:pPr lvl="1"/>
            <a:r>
              <a:rPr lang="mk-MK" sz="1600" dirty="0"/>
              <a:t>Во најголем дел од случаите, </a:t>
            </a:r>
            <a:r>
              <a:rPr lang="mk-MK" sz="1600" dirty="0" err="1"/>
              <a:t>ЈПП</a:t>
            </a:r>
            <a:r>
              <a:rPr lang="mk-MK" sz="1600" dirty="0"/>
              <a:t> </a:t>
            </a:r>
            <a:r>
              <a:rPr lang="mk-MK" sz="1600" i="1" dirty="0"/>
              <a:t>ги подобрува услугите </a:t>
            </a:r>
            <a:r>
              <a:rPr lang="mk-MK" sz="1600" dirty="0"/>
              <a:t>и ги прави </a:t>
            </a:r>
            <a:r>
              <a:rPr lang="mk-MK" sz="1600" i="1" dirty="0"/>
              <a:t>посигурни </a:t>
            </a:r>
            <a:r>
              <a:rPr lang="mk-MK" sz="1600" dirty="0"/>
              <a:t>за јавноста</a:t>
            </a:r>
            <a:endParaRPr lang="en-US" sz="1600" dirty="0"/>
          </a:p>
          <a:p>
            <a:pPr lvl="1"/>
            <a:r>
              <a:rPr lang="mk-MK" sz="1600" dirty="0"/>
              <a:t>Владата, наместо да се заглавува во обидите да обезбеди буџет и да испорача услуга, сега е ставена в опозиција да врши надзор, да управува и да ги спроведува стандардите за успешност на услугата</a:t>
            </a:r>
            <a:r>
              <a:rPr lang="en-US" sz="1600" dirty="0"/>
              <a:t>.</a:t>
            </a:r>
          </a:p>
          <a:p>
            <a:pPr lvl="1"/>
            <a:r>
              <a:rPr lang="mk-MK" sz="1600" dirty="0"/>
              <a:t>Владите ширум светот се борат да обезбедат буџет за годишните оперативни трошоци и долгорочните трошоци за одржување, што значи дела квалитетот на инфраструктурата и на услугите кои што ги обезбедува брз опаѓа со текот на времето</a:t>
            </a:r>
            <a:r>
              <a:rPr lang="en-US" sz="1600" dirty="0"/>
              <a:t>. </a:t>
            </a:r>
          </a:p>
          <a:p>
            <a:pPr lvl="1"/>
            <a:r>
              <a:rPr lang="mk-MK" sz="1600" dirty="0"/>
              <a:t>Кај </a:t>
            </a:r>
            <a:r>
              <a:rPr lang="mk-MK" sz="1600" dirty="0" err="1"/>
              <a:t>ЈПП</a:t>
            </a:r>
            <a:r>
              <a:rPr lang="mk-MK" sz="1600" dirty="0"/>
              <a:t> постои обврска за одржување на квалитетот на услугата во секоја година од договорот</a:t>
            </a:r>
            <a:r>
              <a:rPr lang="en-US" sz="1600" dirty="0"/>
              <a:t>. </a:t>
            </a:r>
          </a:p>
          <a:p>
            <a:r>
              <a:rPr lang="mk-MK" sz="1800" b="1" dirty="0"/>
              <a:t>Јас сум јавен службеник.  Дали ќе ја загубам својата работа поради </a:t>
            </a:r>
            <a:r>
              <a:rPr lang="mk-MK" sz="1800" b="1" dirty="0" err="1"/>
              <a:t>ЈПП</a:t>
            </a:r>
            <a:r>
              <a:rPr lang="en-US" sz="1800" b="1" dirty="0"/>
              <a:t>?</a:t>
            </a:r>
          </a:p>
          <a:p>
            <a:pPr lvl="1"/>
            <a:r>
              <a:rPr lang="mk-MK" sz="1600" dirty="0"/>
              <a:t>Најчесто, </a:t>
            </a:r>
            <a:r>
              <a:rPr lang="mk-MK" sz="1600" dirty="0" err="1"/>
              <a:t>ЈПП</a:t>
            </a:r>
            <a:r>
              <a:rPr lang="mk-MK" sz="1600" dirty="0"/>
              <a:t> се „дополнителни“ што значи дека обично обезбедуваат нова услуга која не постоела претходно.   Според тоа работните места се „нови“ за економијата (на пример: нов експресен пат со патарина</a:t>
            </a:r>
            <a:r>
              <a:rPr lang="en-US" sz="1600" dirty="0"/>
              <a:t>)</a:t>
            </a:r>
          </a:p>
          <a:p>
            <a:pPr lvl="1"/>
            <a:r>
              <a:rPr lang="mk-MK" sz="1600" dirty="0"/>
              <a:t>Понекогаш</a:t>
            </a:r>
            <a:r>
              <a:rPr lang="en-US" sz="1600" dirty="0"/>
              <a:t>, </a:t>
            </a:r>
            <a:r>
              <a:rPr lang="mk-MK" sz="1600" dirty="0" err="1"/>
              <a:t>ЈПП</a:t>
            </a:r>
            <a:r>
              <a:rPr lang="mk-MK" sz="1600" dirty="0"/>
              <a:t> претставуваат модернизација на постојните услуги</a:t>
            </a:r>
            <a:r>
              <a:rPr lang="en-US" sz="1600" dirty="0"/>
              <a:t>. </a:t>
            </a:r>
            <a:r>
              <a:rPr lang="mk-MK" sz="1600" dirty="0"/>
              <a:t>Во ваков случај, проектот со </a:t>
            </a:r>
            <a:r>
              <a:rPr lang="mk-MK" sz="1600" dirty="0" err="1"/>
              <a:t>ЈПП</a:t>
            </a:r>
            <a:r>
              <a:rPr lang="mk-MK" sz="1600" dirty="0"/>
              <a:t> може да преземе одредени услуги кои во моментов ги врши јавниот сектор</a:t>
            </a:r>
            <a:r>
              <a:rPr lang="en-US" sz="1600" dirty="0"/>
              <a:t>. </a:t>
            </a:r>
            <a:r>
              <a:rPr lang="mk-MK" sz="1600" dirty="0"/>
              <a:t>Во многу случаи, тие ги преземаат вработените од таа услуга во </a:t>
            </a:r>
            <a:r>
              <a:rPr lang="mk-MK" sz="1600" dirty="0" err="1"/>
              <a:t>ЈПП</a:t>
            </a:r>
            <a:r>
              <a:rPr lang="mk-MK" sz="1600" dirty="0"/>
              <a:t> (на пример: трамвај)</a:t>
            </a:r>
            <a:r>
              <a:rPr lang="en-US" sz="1600" dirty="0"/>
              <a:t>. </a:t>
            </a:r>
            <a:r>
              <a:rPr lang="mk-MK" sz="1600" dirty="0"/>
              <a:t> Во други случаи, </a:t>
            </a:r>
            <a:r>
              <a:rPr lang="mk-MK" sz="1600" dirty="0" err="1"/>
              <a:t>ЈПП</a:t>
            </a:r>
            <a:r>
              <a:rPr lang="mk-MK" sz="1600" dirty="0"/>
              <a:t> обезбедува обновени и надградени </a:t>
            </a:r>
            <a:r>
              <a:rPr lang="mk-MK" sz="1600" i="1" dirty="0"/>
              <a:t>установи, </a:t>
            </a:r>
            <a:r>
              <a:rPr lang="mk-MK" sz="1600" dirty="0"/>
              <a:t>но </a:t>
            </a:r>
            <a:r>
              <a:rPr lang="mk-MK" sz="1600" i="1" dirty="0"/>
              <a:t>персоналот </a:t>
            </a:r>
            <a:r>
              <a:rPr lang="mk-MK" sz="1600" dirty="0"/>
              <a:t>и понатаму е од јавниот сектор (на пример: болница</a:t>
            </a:r>
            <a:r>
              <a:rPr lang="en-US" sz="1600" dirty="0"/>
              <a:t>)</a:t>
            </a:r>
          </a:p>
          <a:p>
            <a:pPr lvl="1"/>
            <a:r>
              <a:rPr lang="mk-MK" sz="1600" dirty="0"/>
              <a:t>Во секој случај, давателот на услуги во рамките на </a:t>
            </a:r>
            <a:r>
              <a:rPr lang="mk-MK" sz="1600" dirty="0" err="1"/>
              <a:t>ЈПП</a:t>
            </a:r>
            <a:r>
              <a:rPr lang="mk-MK" sz="1600" dirty="0"/>
              <a:t> ќе сака да ангажира вработени кои се искусни во извршувањето на тие услуги</a:t>
            </a:r>
            <a:r>
              <a:rPr lang="en-US" sz="1600" dirty="0"/>
              <a:t>. </a:t>
            </a:r>
            <a:r>
              <a:rPr lang="mk-MK" sz="1600" dirty="0"/>
              <a:t>Често пати се обраќаат до јавниот сектор кога им е потребна таква работна сила и најчесто плаќаат плати како во приватниот сектор</a:t>
            </a:r>
            <a:r>
              <a:rPr lang="en-US" sz="1600" dirty="0"/>
              <a:t>. </a:t>
            </a:r>
          </a:p>
        </p:txBody>
      </p:sp>
    </p:spTree>
    <p:extLst>
      <p:ext uri="{BB962C8B-B14F-4D97-AF65-F5344CB8AC3E}">
        <p14:creationId xmlns:p14="http://schemas.microsoft.com/office/powerpoint/2010/main" val="4075337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80E8F-D6EF-7E4B-8E04-AD95B2B51F11}"/>
              </a:ext>
            </a:extLst>
          </p:cNvPr>
          <p:cNvSpPr>
            <a:spLocks noGrp="1"/>
          </p:cNvSpPr>
          <p:nvPr>
            <p:ph type="title"/>
          </p:nvPr>
        </p:nvSpPr>
        <p:spPr/>
        <p:txBody>
          <a:bodyPr/>
          <a:lstStyle/>
          <a:p>
            <a:r>
              <a:rPr lang="mk-MK" dirty="0"/>
              <a:t>Општествено гледање на </a:t>
            </a:r>
            <a:r>
              <a:rPr lang="mk-MK" dirty="0" err="1"/>
              <a:t>ЈПП</a:t>
            </a:r>
            <a:endParaRPr lang="en-US" dirty="0"/>
          </a:p>
        </p:txBody>
      </p:sp>
      <p:sp>
        <p:nvSpPr>
          <p:cNvPr id="3" name="Text Placeholder 2">
            <a:extLst>
              <a:ext uri="{FF2B5EF4-FFF2-40B4-BE49-F238E27FC236}">
                <a16:creationId xmlns:a16="http://schemas.microsoft.com/office/drawing/2014/main" id="{08960F6D-ABA8-E047-BFD6-69AD6941F79C}"/>
              </a:ext>
            </a:extLst>
          </p:cNvPr>
          <p:cNvSpPr>
            <a:spLocks noGrp="1"/>
          </p:cNvSpPr>
          <p:nvPr>
            <p:ph type="body" idx="1"/>
          </p:nvPr>
        </p:nvSpPr>
        <p:spPr/>
        <p:txBody>
          <a:bodyPr/>
          <a:lstStyle/>
          <a:p>
            <a:r>
              <a:rPr lang="mk-MK" dirty="0"/>
              <a:t>Која е улогата на граѓанското општество</a:t>
            </a:r>
            <a:r>
              <a:rPr lang="en-US" dirty="0"/>
              <a:t>?</a:t>
            </a:r>
          </a:p>
        </p:txBody>
      </p:sp>
    </p:spTree>
    <p:extLst>
      <p:ext uri="{BB962C8B-B14F-4D97-AF65-F5344CB8AC3E}">
        <p14:creationId xmlns:p14="http://schemas.microsoft.com/office/powerpoint/2010/main" val="1862351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F50F8FB-79F9-2A47-ACE0-80A791EDA975}"/>
              </a:ext>
            </a:extLst>
          </p:cNvPr>
          <p:cNvSpPr>
            <a:spLocks noGrp="1"/>
          </p:cNvSpPr>
          <p:nvPr>
            <p:ph type="title"/>
          </p:nvPr>
        </p:nvSpPr>
        <p:spPr/>
        <p:txBody>
          <a:bodyPr>
            <a:normAutofit fontScale="90000"/>
          </a:bodyPr>
          <a:lstStyle/>
          <a:p>
            <a:r>
              <a:rPr lang="mk-MK" dirty="0"/>
              <a:t>Која е вашата улога</a:t>
            </a:r>
            <a:r>
              <a:rPr lang="en-US" dirty="0"/>
              <a:t>?  </a:t>
            </a:r>
            <a:r>
              <a:rPr lang="mk-MK" dirty="0"/>
              <a:t>Повикување на владата на одговорност</a:t>
            </a:r>
            <a:endParaRPr lang="en-US" dirty="0"/>
          </a:p>
        </p:txBody>
      </p:sp>
      <p:sp>
        <p:nvSpPr>
          <p:cNvPr id="8" name="Content Placeholder 7">
            <a:extLst>
              <a:ext uri="{FF2B5EF4-FFF2-40B4-BE49-F238E27FC236}">
                <a16:creationId xmlns:a16="http://schemas.microsoft.com/office/drawing/2014/main" id="{E913B019-6363-8B4C-8FD0-A144073DBA9C}"/>
              </a:ext>
            </a:extLst>
          </p:cNvPr>
          <p:cNvSpPr>
            <a:spLocks noGrp="1"/>
          </p:cNvSpPr>
          <p:nvPr>
            <p:ph idx="1"/>
          </p:nvPr>
        </p:nvSpPr>
        <p:spPr>
          <a:xfrm>
            <a:off x="838200" y="949569"/>
            <a:ext cx="10515600" cy="5546234"/>
          </a:xfrm>
        </p:spPr>
        <p:txBody>
          <a:bodyPr>
            <a:normAutofit fontScale="85000" lnSpcReduction="20000"/>
          </a:bodyPr>
          <a:lstStyle/>
          <a:p>
            <a:pPr marL="0" indent="0">
              <a:buNone/>
            </a:pPr>
            <a:r>
              <a:rPr lang="mk-MK" dirty="0"/>
              <a:t>Граѓанското општество и медиумите можат да бидат клучни во притисокот за добро управување, барајќи од владата да </a:t>
            </a:r>
            <a:r>
              <a:rPr lang="en-US" dirty="0"/>
              <a:t>…</a:t>
            </a:r>
          </a:p>
          <a:p>
            <a:r>
              <a:rPr lang="mk-MK" b="1" dirty="0"/>
              <a:t>Планира</a:t>
            </a:r>
            <a:r>
              <a:rPr lang="en-US" b="1" dirty="0"/>
              <a:t>. </a:t>
            </a:r>
            <a:r>
              <a:rPr lang="mk-MK" dirty="0"/>
              <a:t>Да има искажана краткорочна, среднорочна и долгорочна стратегија со конкретни годишни планови за инфраструктура и испорака на јавни услуги, како и мерила за потврда на остварениот напредок</a:t>
            </a:r>
            <a:endParaRPr lang="en-US" dirty="0"/>
          </a:p>
          <a:p>
            <a:r>
              <a:rPr lang="mk-MK" b="1" dirty="0"/>
              <a:t>Внимателно да одбира</a:t>
            </a:r>
            <a:r>
              <a:rPr lang="en-US" b="1" dirty="0"/>
              <a:t>. </a:t>
            </a:r>
            <a:r>
              <a:rPr lang="mk-MK" dirty="0"/>
              <a:t>Да идентификува само проекти кои што се во согласност со таквите планови</a:t>
            </a:r>
            <a:endParaRPr lang="en-US" dirty="0"/>
          </a:p>
          <a:p>
            <a:r>
              <a:rPr lang="mk-MK" b="1" dirty="0"/>
              <a:t>Приоретизира</a:t>
            </a:r>
            <a:r>
              <a:rPr lang="en-US" b="1" dirty="0"/>
              <a:t>. </a:t>
            </a:r>
            <a:r>
              <a:rPr lang="mk-MK" dirty="0"/>
              <a:t>Да дава приоритет на проекти со најголемо влијание по заедничката економија</a:t>
            </a:r>
            <a:endParaRPr lang="en-US" dirty="0"/>
          </a:p>
          <a:p>
            <a:r>
              <a:rPr lang="mk-MK" b="1" dirty="0"/>
              <a:t>Бара квалитет</a:t>
            </a:r>
            <a:r>
              <a:rPr lang="en-US" b="1" dirty="0"/>
              <a:t>. </a:t>
            </a:r>
            <a:r>
              <a:rPr lang="mk-MK" dirty="0"/>
              <a:t>Да обезбеди квалитетно извршување на услугата во текот на животниот циклус на услугата, што може да се потврди со собирање на соодветни податоци и споредба со наведените стандарди</a:t>
            </a:r>
            <a:endParaRPr lang="en-US" dirty="0"/>
          </a:p>
          <a:p>
            <a:r>
              <a:rPr lang="mk-MK" b="1" dirty="0"/>
              <a:t>Известува, согледува и прилагодува</a:t>
            </a:r>
            <a:r>
              <a:rPr lang="en-US" b="1" dirty="0"/>
              <a:t>. </a:t>
            </a:r>
            <a:r>
              <a:rPr lang="mk-MK" dirty="0"/>
              <a:t>Потребно е да се признае недоволната успешност и да се има план како тоа да се исправи</a:t>
            </a:r>
            <a:r>
              <a:rPr lang="en-US" dirty="0"/>
              <a:t>.  </a:t>
            </a:r>
            <a:r>
              <a:rPr lang="mk-MK" dirty="0"/>
              <a:t>Треба да се согледа каде успехот е добар и да се каже зошто тоа функционира</a:t>
            </a:r>
            <a:r>
              <a:rPr lang="en-US" dirty="0"/>
              <a:t>. </a:t>
            </a:r>
            <a:r>
              <a:rPr lang="mk-MK" dirty="0"/>
              <a:t>Тие информации треба да се искористат за подобрување на следниот циклус</a:t>
            </a:r>
            <a:r>
              <a:rPr lang="en-US" dirty="0"/>
              <a:t>. </a:t>
            </a:r>
          </a:p>
          <a:p>
            <a:r>
              <a:rPr lang="mk-MK" b="1" dirty="0"/>
              <a:t>Испорача вредност за вложените јавни пари</a:t>
            </a:r>
            <a:r>
              <a:rPr lang="en-US" b="1" dirty="0"/>
              <a:t>. </a:t>
            </a:r>
            <a:r>
              <a:rPr lang="mk-MK" dirty="0"/>
              <a:t>Финансирањето е секогаш недоволно, така што владите треба да поднесуваат извештаи за тоа како со одлуките кои ги донесуваат и начинот на кој што управуваат, најдобро се користат јавните пари, согласно со економските и фискалните мерила</a:t>
            </a:r>
            <a:endParaRPr lang="en-US" dirty="0"/>
          </a:p>
        </p:txBody>
      </p:sp>
    </p:spTree>
    <p:extLst>
      <p:ext uri="{BB962C8B-B14F-4D97-AF65-F5344CB8AC3E}">
        <p14:creationId xmlns:p14="http://schemas.microsoft.com/office/powerpoint/2010/main" val="3224068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4DB9B-BA42-BF46-BBDD-5FC482676D7B}"/>
              </a:ext>
            </a:extLst>
          </p:cNvPr>
          <p:cNvSpPr>
            <a:spLocks noGrp="1"/>
          </p:cNvSpPr>
          <p:nvPr>
            <p:ph type="title"/>
          </p:nvPr>
        </p:nvSpPr>
        <p:spPr>
          <a:xfrm>
            <a:off x="838200" y="0"/>
            <a:ext cx="10515600" cy="763031"/>
          </a:xfrm>
        </p:spPr>
        <p:txBody>
          <a:bodyPr>
            <a:normAutofit fontScale="90000"/>
          </a:bodyPr>
          <a:lstStyle/>
          <a:p>
            <a:r>
              <a:rPr lang="mk-MK" sz="3600" dirty="0"/>
              <a:t>Основи за </a:t>
            </a:r>
            <a:r>
              <a:rPr lang="mk-MK" sz="3600" dirty="0" err="1"/>
              <a:t>ЈПП</a:t>
            </a:r>
            <a:r>
              <a:rPr lang="en-US" sz="3600" dirty="0"/>
              <a:t> – </a:t>
            </a:r>
            <a:r>
              <a:rPr lang="mk-MK" sz="3600" dirty="0"/>
              <a:t>некои прашања кои ќе ги одговориме</a:t>
            </a:r>
            <a:endParaRPr lang="en-US" sz="3600" dirty="0"/>
          </a:p>
        </p:txBody>
      </p:sp>
      <p:sp>
        <p:nvSpPr>
          <p:cNvPr id="3" name="Content Placeholder 2">
            <a:extLst>
              <a:ext uri="{FF2B5EF4-FFF2-40B4-BE49-F238E27FC236}">
                <a16:creationId xmlns:a16="http://schemas.microsoft.com/office/drawing/2014/main" id="{9B5DA887-4FA3-3346-8D8D-91CAF7550465}"/>
              </a:ext>
            </a:extLst>
          </p:cNvPr>
          <p:cNvSpPr>
            <a:spLocks noGrp="1"/>
          </p:cNvSpPr>
          <p:nvPr>
            <p:ph idx="1"/>
          </p:nvPr>
        </p:nvSpPr>
        <p:spPr>
          <a:xfrm>
            <a:off x="838200" y="1128156"/>
            <a:ext cx="10515600" cy="5048807"/>
          </a:xfrm>
        </p:spPr>
        <p:txBody>
          <a:bodyPr>
            <a:normAutofit fontScale="92500" lnSpcReduction="10000"/>
          </a:bodyPr>
          <a:lstStyle/>
          <a:p>
            <a:r>
              <a:rPr lang="mk-MK" dirty="0"/>
              <a:t>Што се </a:t>
            </a:r>
            <a:r>
              <a:rPr lang="mk-MK" dirty="0" err="1"/>
              <a:t>ЈПП</a:t>
            </a:r>
            <a:r>
              <a:rPr lang="en-US" dirty="0"/>
              <a:t>? </a:t>
            </a:r>
            <a:r>
              <a:rPr lang="mk-MK" dirty="0"/>
              <a:t>Како се разликуваат од другите видови на проекти на владата</a:t>
            </a:r>
            <a:r>
              <a:rPr lang="en-US" dirty="0"/>
              <a:t>?</a:t>
            </a:r>
          </a:p>
          <a:p>
            <a:r>
              <a:rPr lang="mk-MK" dirty="0"/>
              <a:t>Зошто владите користат </a:t>
            </a:r>
            <a:r>
              <a:rPr lang="mk-MK" dirty="0" err="1"/>
              <a:t>ЈПП</a:t>
            </a:r>
            <a:r>
              <a:rPr lang="en-US" dirty="0"/>
              <a:t>? </a:t>
            </a:r>
          </a:p>
          <a:p>
            <a:r>
              <a:rPr lang="mk-MK" dirty="0"/>
              <a:t>За што се користат </a:t>
            </a:r>
            <a:r>
              <a:rPr lang="mk-MK" dirty="0" err="1"/>
              <a:t>ЈПП</a:t>
            </a:r>
            <a:r>
              <a:rPr lang="en-US" dirty="0"/>
              <a:t>? </a:t>
            </a:r>
          </a:p>
          <a:p>
            <a:r>
              <a:rPr lang="mk-MK" dirty="0"/>
              <a:t>Како ѝ се плаќа надоместок на приватната страна</a:t>
            </a:r>
            <a:r>
              <a:rPr lang="en-US" dirty="0"/>
              <a:t>?</a:t>
            </a:r>
          </a:p>
          <a:p>
            <a:r>
              <a:rPr lang="mk-MK" dirty="0"/>
              <a:t>Како владата обезбедува соодветна вредност за јавноста</a:t>
            </a:r>
            <a:r>
              <a:rPr lang="en-US" dirty="0"/>
              <a:t>?</a:t>
            </a:r>
          </a:p>
          <a:p>
            <a:r>
              <a:rPr lang="mk-MK" dirty="0"/>
              <a:t>Која е форматот на договорот на </a:t>
            </a:r>
            <a:r>
              <a:rPr lang="mk-MK" dirty="0" err="1"/>
              <a:t>ЈПП</a:t>
            </a:r>
            <a:r>
              <a:rPr lang="mk-MK" dirty="0"/>
              <a:t> помеѓу приватниот сектор и на владата</a:t>
            </a:r>
            <a:r>
              <a:rPr lang="en-US" dirty="0"/>
              <a:t>? </a:t>
            </a:r>
          </a:p>
          <a:p>
            <a:r>
              <a:rPr lang="mk-MK" dirty="0"/>
              <a:t>Принципи на </a:t>
            </a:r>
            <a:r>
              <a:rPr lang="mk-MK" dirty="0" err="1"/>
              <a:t>ЈПП</a:t>
            </a:r>
            <a:endParaRPr lang="en-US" dirty="0"/>
          </a:p>
          <a:p>
            <a:pPr lvl="1"/>
            <a:r>
              <a:rPr lang="mk-MK" dirty="0"/>
              <a:t>Што не се </a:t>
            </a:r>
            <a:r>
              <a:rPr lang="mk-MK" dirty="0" err="1"/>
              <a:t>ЈПП</a:t>
            </a:r>
            <a:r>
              <a:rPr lang="en-US" dirty="0"/>
              <a:t>?</a:t>
            </a:r>
          </a:p>
          <a:p>
            <a:pPr lvl="1"/>
            <a:r>
              <a:rPr lang="mk-MK" dirty="0"/>
              <a:t>Зошто ми требаат </a:t>
            </a:r>
            <a:r>
              <a:rPr lang="mk-MK" dirty="0" err="1"/>
              <a:t>ЈПП</a:t>
            </a:r>
            <a:r>
              <a:rPr lang="en-US" dirty="0"/>
              <a:t>?</a:t>
            </a:r>
          </a:p>
          <a:p>
            <a:r>
              <a:rPr lang="mk-MK" dirty="0"/>
              <a:t>Зошто </a:t>
            </a:r>
            <a:r>
              <a:rPr lang="mk-MK" dirty="0" err="1"/>
              <a:t>ЈПП</a:t>
            </a:r>
            <a:r>
              <a:rPr lang="mk-MK" dirty="0"/>
              <a:t> се сметаат за особено опасни по јавната каса</a:t>
            </a:r>
            <a:r>
              <a:rPr lang="en-US" dirty="0"/>
              <a:t>? </a:t>
            </a:r>
          </a:p>
          <a:p>
            <a:r>
              <a:rPr lang="mk-MK" dirty="0"/>
              <a:t>Дали се </a:t>
            </a:r>
            <a:r>
              <a:rPr lang="mk-MK" dirty="0" err="1"/>
              <a:t>ЈПП</a:t>
            </a:r>
            <a:r>
              <a:rPr lang="mk-MK" dirty="0"/>
              <a:t> особено склони на неуспех</a:t>
            </a:r>
            <a:r>
              <a:rPr lang="en-US" dirty="0"/>
              <a:t>? </a:t>
            </a:r>
          </a:p>
          <a:p>
            <a:r>
              <a:rPr lang="mk-MK" dirty="0"/>
              <a:t>Дали се поскапи од обичните инвестиции</a:t>
            </a:r>
            <a:r>
              <a:rPr lang="en-US" dirty="0"/>
              <a:t>? </a:t>
            </a:r>
          </a:p>
          <a:p>
            <a:r>
              <a:rPr lang="mk-MK" dirty="0"/>
              <a:t>Што може да очекува јавноста од </a:t>
            </a:r>
            <a:r>
              <a:rPr lang="mk-MK" dirty="0" err="1"/>
              <a:t>ЈПП</a:t>
            </a:r>
            <a:r>
              <a:rPr lang="en-US" dirty="0"/>
              <a:t>? </a:t>
            </a:r>
          </a:p>
        </p:txBody>
      </p:sp>
    </p:spTree>
    <p:extLst>
      <p:ext uri="{BB962C8B-B14F-4D97-AF65-F5344CB8AC3E}">
        <p14:creationId xmlns:p14="http://schemas.microsoft.com/office/powerpoint/2010/main" val="1556037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69972-348B-D54F-B739-13D2084E412D}"/>
              </a:ext>
            </a:extLst>
          </p:cNvPr>
          <p:cNvSpPr>
            <a:spLocks noGrp="1"/>
          </p:cNvSpPr>
          <p:nvPr>
            <p:ph type="title"/>
          </p:nvPr>
        </p:nvSpPr>
        <p:spPr>
          <a:xfrm>
            <a:off x="838200" y="73147"/>
            <a:ext cx="10515600" cy="607890"/>
          </a:xfrm>
        </p:spPr>
        <p:txBody>
          <a:bodyPr>
            <a:normAutofit fontScale="90000"/>
          </a:bodyPr>
          <a:lstStyle/>
          <a:p>
            <a:r>
              <a:rPr lang="mk-MK" dirty="0"/>
              <a:t>Што треба општеството да очекува од </a:t>
            </a:r>
            <a:r>
              <a:rPr lang="mk-MK" dirty="0" err="1"/>
              <a:t>ЈПП</a:t>
            </a:r>
            <a:r>
              <a:rPr lang="mk-MK" dirty="0"/>
              <a:t> и институциите кои склучуваат договори за </a:t>
            </a:r>
            <a:r>
              <a:rPr lang="mk-MK" dirty="0" err="1"/>
              <a:t>ЈПП</a:t>
            </a:r>
            <a:r>
              <a:rPr lang="en-US" dirty="0"/>
              <a:t>?</a:t>
            </a:r>
          </a:p>
        </p:txBody>
      </p:sp>
      <p:sp>
        <p:nvSpPr>
          <p:cNvPr id="3" name="Content Placeholder 2">
            <a:extLst>
              <a:ext uri="{FF2B5EF4-FFF2-40B4-BE49-F238E27FC236}">
                <a16:creationId xmlns:a16="http://schemas.microsoft.com/office/drawing/2014/main" id="{FBB9A739-F8B5-D346-B788-6E299857B943}"/>
              </a:ext>
            </a:extLst>
          </p:cNvPr>
          <p:cNvSpPr>
            <a:spLocks noGrp="1"/>
          </p:cNvSpPr>
          <p:nvPr>
            <p:ph idx="1"/>
          </p:nvPr>
        </p:nvSpPr>
        <p:spPr>
          <a:xfrm>
            <a:off x="838200" y="949569"/>
            <a:ext cx="10515600" cy="5581860"/>
          </a:xfrm>
        </p:spPr>
        <p:txBody>
          <a:bodyPr>
            <a:normAutofit/>
          </a:bodyPr>
          <a:lstStyle/>
          <a:p>
            <a:r>
              <a:rPr lang="mk-MK" dirty="0"/>
              <a:t>Подобрена сигурност на извршените услуги</a:t>
            </a:r>
            <a:endParaRPr lang="en-US" dirty="0"/>
          </a:p>
          <a:p>
            <a:r>
              <a:rPr lang="mk-MK" dirty="0"/>
              <a:t>Подобрен квалитет на услугите</a:t>
            </a:r>
            <a:endParaRPr lang="en-US" dirty="0"/>
          </a:p>
          <a:p>
            <a:r>
              <a:rPr lang="mk-MK" dirty="0"/>
              <a:t>Подобрена економска ефикасност – помалку време, помалку бирократија, помалку тесни грла односно пречки – во секојдневието</a:t>
            </a:r>
            <a:endParaRPr lang="en-US" dirty="0"/>
          </a:p>
          <a:p>
            <a:r>
              <a:rPr lang="mk-MK" dirty="0"/>
              <a:t>Подобрени можности – економски раст, нови работни места, леснотија на водење деловни потфат</a:t>
            </a:r>
            <a:endParaRPr lang="en-US" dirty="0"/>
          </a:p>
          <a:p>
            <a:r>
              <a:rPr lang="mk-MK" dirty="0"/>
              <a:t>Транспарентно известување на успешноста, без оглед дали е добра или лоша, на редовна основа</a:t>
            </a:r>
            <a:endParaRPr lang="en-US" dirty="0"/>
          </a:p>
          <a:p>
            <a:r>
              <a:rPr lang="mk-MK" dirty="0"/>
              <a:t>Искрена споредба во однос на успешноста на јавниот сектор</a:t>
            </a:r>
            <a:endParaRPr lang="en-US" dirty="0"/>
          </a:p>
          <a:p>
            <a:pPr lvl="1"/>
            <a:r>
              <a:rPr lang="mk-MK" dirty="0"/>
              <a:t>Истите стандарди за успешност треба да се применат како на </a:t>
            </a:r>
            <a:r>
              <a:rPr lang="mk-MK" dirty="0" err="1"/>
              <a:t>ЈПП</a:t>
            </a:r>
            <a:r>
              <a:rPr lang="mk-MK" dirty="0"/>
              <a:t> така и на традиционалните јавни инвестиции.  На крајот на краиштата, извршените услуги се она што е важно, а не кој ги извршил</a:t>
            </a:r>
            <a:endParaRPr lang="en-US" dirty="0"/>
          </a:p>
          <a:p>
            <a:pPr lvl="1"/>
            <a:r>
              <a:rPr lang="mk-MK" dirty="0"/>
              <a:t>Ова треба да доведе до подобрен севкупен учинок и услуги, без оглед како се набавуваат и финансираат, односно дали јавно или приватно</a:t>
            </a:r>
            <a:endParaRPr lang="en-US" dirty="0"/>
          </a:p>
        </p:txBody>
      </p:sp>
    </p:spTree>
    <p:extLst>
      <p:ext uri="{BB962C8B-B14F-4D97-AF65-F5344CB8AC3E}">
        <p14:creationId xmlns:p14="http://schemas.microsoft.com/office/powerpoint/2010/main" val="2988873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5FD3E-3CB6-1B42-B2C3-A9A53FCDA297}"/>
              </a:ext>
            </a:extLst>
          </p:cNvPr>
          <p:cNvSpPr>
            <a:spLocks noGrp="1"/>
          </p:cNvSpPr>
          <p:nvPr>
            <p:ph type="title"/>
          </p:nvPr>
        </p:nvSpPr>
        <p:spPr>
          <a:xfrm>
            <a:off x="838200" y="73147"/>
            <a:ext cx="10515600" cy="607890"/>
          </a:xfrm>
        </p:spPr>
        <p:txBody>
          <a:bodyPr/>
          <a:lstStyle/>
          <a:p>
            <a:r>
              <a:rPr lang="mk-MK" dirty="0"/>
              <a:t>Кои делови од граѓанското општество можат да побараат повеќе информации</a:t>
            </a:r>
            <a:r>
              <a:rPr lang="en-US" dirty="0"/>
              <a:t>?</a:t>
            </a:r>
          </a:p>
        </p:txBody>
      </p:sp>
      <p:sp>
        <p:nvSpPr>
          <p:cNvPr id="3" name="Content Placeholder 2">
            <a:extLst>
              <a:ext uri="{FF2B5EF4-FFF2-40B4-BE49-F238E27FC236}">
                <a16:creationId xmlns:a16="http://schemas.microsoft.com/office/drawing/2014/main" id="{8E72DB10-87E3-1742-9588-5B7B362242AD}"/>
              </a:ext>
            </a:extLst>
          </p:cNvPr>
          <p:cNvSpPr>
            <a:spLocks noGrp="1"/>
          </p:cNvSpPr>
          <p:nvPr>
            <p:ph idx="1"/>
          </p:nvPr>
        </p:nvSpPr>
        <p:spPr/>
        <p:txBody>
          <a:bodyPr>
            <a:normAutofit fontScale="92500" lnSpcReduction="10000"/>
          </a:bodyPr>
          <a:lstStyle/>
          <a:p>
            <a:pPr marL="0" indent="0">
              <a:buNone/>
            </a:pPr>
            <a:r>
              <a:rPr lang="mk-MK" dirty="0"/>
              <a:t>Постојат низа меѓусебно поврзани и комплементарни делови во рамките на владиното планирање и управување, каде што барањето повеќе информации и поголема отчетност може да доведе до подобрување на извршувањето на јавните услуги</a:t>
            </a:r>
            <a:endParaRPr lang="en-US" dirty="0"/>
          </a:p>
          <a:p>
            <a:r>
              <a:rPr lang="mk-MK" b="1" dirty="0"/>
              <a:t>Национални планови</a:t>
            </a:r>
            <a:r>
              <a:rPr lang="en-US" b="1" dirty="0"/>
              <a:t> </a:t>
            </a:r>
            <a:r>
              <a:rPr lang="en-US" dirty="0"/>
              <a:t>– </a:t>
            </a:r>
            <a:r>
              <a:rPr lang="mk-MK" dirty="0"/>
              <a:t>развојни планови со економски цели</a:t>
            </a:r>
            <a:endParaRPr lang="en-US" dirty="0"/>
          </a:p>
          <a:p>
            <a:r>
              <a:rPr lang="mk-MK" b="1" dirty="0"/>
              <a:t>Секторски планови</a:t>
            </a:r>
            <a:r>
              <a:rPr lang="en-US" b="1" dirty="0"/>
              <a:t> </a:t>
            </a:r>
            <a:r>
              <a:rPr lang="en-US" dirty="0"/>
              <a:t>– </a:t>
            </a:r>
            <a:r>
              <a:rPr lang="mk-MK" dirty="0"/>
              <a:t>создавање на секторски планови каде што се одразува како да се оствари националниот план за развој</a:t>
            </a:r>
            <a:endParaRPr lang="en-US" dirty="0"/>
          </a:p>
          <a:p>
            <a:r>
              <a:rPr lang="mk-MK" b="1" dirty="0"/>
              <a:t>Потврда за процесот за избор на приоритетни проекти</a:t>
            </a:r>
            <a:r>
              <a:rPr lang="en-US" b="1" dirty="0"/>
              <a:t> </a:t>
            </a:r>
            <a:r>
              <a:rPr lang="en-US" dirty="0"/>
              <a:t>– </a:t>
            </a:r>
            <a:r>
              <a:rPr lang="mk-MK" dirty="0"/>
              <a:t>да се обезбеди дека проектите кои имаат најголем придонес ќе имаат приоритет</a:t>
            </a:r>
            <a:endParaRPr lang="en-US" dirty="0"/>
          </a:p>
          <a:p>
            <a:r>
              <a:rPr lang="mk-MK" b="1" dirty="0"/>
              <a:t>Искажување на општествените приоритети</a:t>
            </a:r>
            <a:r>
              <a:rPr lang="en-US" b="1" dirty="0"/>
              <a:t> </a:t>
            </a:r>
            <a:r>
              <a:rPr lang="mk-MK" dirty="0"/>
              <a:t>и обезбедување дека истите ќе бидат вградени во проектите</a:t>
            </a:r>
            <a:endParaRPr lang="en-US" dirty="0"/>
          </a:p>
          <a:p>
            <a:r>
              <a:rPr lang="mk-MK" b="1" dirty="0"/>
              <a:t>Барање редовни извештаи </a:t>
            </a:r>
            <a:r>
              <a:rPr lang="mk-MK" dirty="0"/>
              <a:t>и најнови информации за развојните програми воопшто и проектите со </a:t>
            </a:r>
            <a:r>
              <a:rPr lang="mk-MK" dirty="0" err="1"/>
              <a:t>ЈПП</a:t>
            </a:r>
            <a:r>
              <a:rPr lang="mk-MK" dirty="0"/>
              <a:t> поконкретно</a:t>
            </a:r>
            <a:endParaRPr lang="en-US" dirty="0"/>
          </a:p>
          <a:p>
            <a:r>
              <a:rPr lang="mk-MK" b="1" dirty="0"/>
              <a:t>Обезбедување дека властите објавуваат редовен отчет </a:t>
            </a:r>
            <a:r>
              <a:rPr lang="mk-MK" dirty="0"/>
              <a:t>за успешноста, вредноста за парите и за ризиците.</a:t>
            </a:r>
            <a:endParaRPr lang="en-US" dirty="0"/>
          </a:p>
          <a:p>
            <a:endParaRPr lang="en-US" dirty="0"/>
          </a:p>
        </p:txBody>
      </p:sp>
    </p:spTree>
    <p:extLst>
      <p:ext uri="{BB962C8B-B14F-4D97-AF65-F5344CB8AC3E}">
        <p14:creationId xmlns:p14="http://schemas.microsoft.com/office/powerpoint/2010/main" val="11557033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F0C96-A7FD-7246-A6FB-65DECBA16850}"/>
              </a:ext>
            </a:extLst>
          </p:cNvPr>
          <p:cNvSpPr>
            <a:spLocks noGrp="1"/>
          </p:cNvSpPr>
          <p:nvPr>
            <p:ph type="title"/>
          </p:nvPr>
        </p:nvSpPr>
        <p:spPr/>
        <p:txBody>
          <a:bodyPr/>
          <a:lstStyle/>
          <a:p>
            <a:r>
              <a:rPr lang="mk-MK" dirty="0" err="1"/>
              <a:t>ЈПП</a:t>
            </a:r>
            <a:r>
              <a:rPr lang="en-US" dirty="0"/>
              <a:t>: </a:t>
            </a:r>
            <a:r>
              <a:rPr lang="mk-MK" dirty="0"/>
              <a:t>неколку примери</a:t>
            </a:r>
            <a:endParaRPr lang="en-US" dirty="0"/>
          </a:p>
        </p:txBody>
      </p:sp>
      <p:sp>
        <p:nvSpPr>
          <p:cNvPr id="3" name="Text Placeholder 2">
            <a:extLst>
              <a:ext uri="{FF2B5EF4-FFF2-40B4-BE49-F238E27FC236}">
                <a16:creationId xmlns:a16="http://schemas.microsoft.com/office/drawing/2014/main" id="{04624F43-2390-4F49-91A1-F946053161B0}"/>
              </a:ext>
            </a:extLst>
          </p:cNvPr>
          <p:cNvSpPr>
            <a:spLocks noGrp="1"/>
          </p:cNvSpPr>
          <p:nvPr>
            <p:ph type="body" idx="1"/>
          </p:nvPr>
        </p:nvSpPr>
        <p:spPr/>
        <p:txBody>
          <a:bodyPr/>
          <a:lstStyle/>
          <a:p>
            <a:r>
              <a:rPr lang="mk-MK" dirty="0"/>
              <a:t>Работилница за граѓански организации и за медиуми во Северна Македонија</a:t>
            </a:r>
            <a:endParaRPr lang="en-US" dirty="0"/>
          </a:p>
        </p:txBody>
      </p:sp>
    </p:spTree>
    <p:extLst>
      <p:ext uri="{BB962C8B-B14F-4D97-AF65-F5344CB8AC3E}">
        <p14:creationId xmlns:p14="http://schemas.microsoft.com/office/powerpoint/2010/main" val="1596926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00B87-C6C6-E946-8783-139FDD02276C}"/>
              </a:ext>
            </a:extLst>
          </p:cNvPr>
          <p:cNvSpPr>
            <a:spLocks noGrp="1"/>
          </p:cNvSpPr>
          <p:nvPr>
            <p:ph type="title"/>
          </p:nvPr>
        </p:nvSpPr>
        <p:spPr/>
        <p:txBody>
          <a:bodyPr>
            <a:normAutofit/>
          </a:bodyPr>
          <a:lstStyle/>
          <a:p>
            <a:r>
              <a:rPr lang="mk-MK" dirty="0"/>
              <a:t>Пример</a:t>
            </a:r>
            <a:r>
              <a:rPr lang="en-US" dirty="0"/>
              <a:t>: </a:t>
            </a:r>
            <a:r>
              <a:rPr lang="mk-MK" dirty="0"/>
              <a:t>Концесија за експресен пат со патарина</a:t>
            </a:r>
            <a:endParaRPr lang="en-US" dirty="0"/>
          </a:p>
        </p:txBody>
      </p:sp>
      <p:sp>
        <p:nvSpPr>
          <p:cNvPr id="3" name="Content Placeholder 2">
            <a:extLst>
              <a:ext uri="{FF2B5EF4-FFF2-40B4-BE49-F238E27FC236}">
                <a16:creationId xmlns:a16="http://schemas.microsoft.com/office/drawing/2014/main" id="{7B6A58BE-34B4-004F-8D97-6D618764AAE5}"/>
              </a:ext>
            </a:extLst>
          </p:cNvPr>
          <p:cNvSpPr>
            <a:spLocks noGrp="1"/>
          </p:cNvSpPr>
          <p:nvPr>
            <p:ph idx="1"/>
          </p:nvPr>
        </p:nvSpPr>
        <p:spPr>
          <a:xfrm>
            <a:off x="838200" y="744414"/>
            <a:ext cx="10515600" cy="6113585"/>
          </a:xfrm>
        </p:spPr>
        <p:txBody>
          <a:bodyPr>
            <a:normAutofit fontScale="55000" lnSpcReduction="20000"/>
          </a:bodyPr>
          <a:lstStyle/>
          <a:p>
            <a:r>
              <a:rPr lang="mk-MK" b="1" dirty="0"/>
              <a:t>„Концесија“</a:t>
            </a:r>
            <a:r>
              <a:rPr lang="en-US" b="1" dirty="0"/>
              <a:t> </a:t>
            </a:r>
            <a:r>
              <a:rPr lang="mk-MK" dirty="0"/>
              <a:t>значи дека приватниот партнер добил можност да остварува приходи од корисниците на проектот</a:t>
            </a:r>
            <a:r>
              <a:rPr lang="en-US" dirty="0"/>
              <a:t>. </a:t>
            </a:r>
            <a:r>
              <a:rPr lang="mk-MK" dirty="0"/>
              <a:t>За возврат, приватниот партнер мора да го финансира, изгради, работи и одржува проектот во согласност со договорениот стандард</a:t>
            </a:r>
            <a:endParaRPr lang="en-US" dirty="0"/>
          </a:p>
          <a:p>
            <a:r>
              <a:rPr lang="mk-MK" b="1" dirty="0"/>
              <a:t>Пример</a:t>
            </a:r>
            <a:r>
              <a:rPr lang="en-US" b="1" dirty="0"/>
              <a:t>:</a:t>
            </a:r>
            <a:r>
              <a:rPr lang="en-US" dirty="0"/>
              <a:t>  </a:t>
            </a:r>
            <a:r>
              <a:rPr lang="mk-MK" dirty="0"/>
              <a:t>владата сака да изгради нов експресен пат помеѓу два града</a:t>
            </a:r>
            <a:r>
              <a:rPr lang="en-US" dirty="0"/>
              <a:t>. </a:t>
            </a:r>
            <a:r>
              <a:rPr lang="mk-MK" dirty="0"/>
              <a:t>Ги проучил движењата на сообраќајот и проектирал дека ќе има значителен раст на сообраќајот</a:t>
            </a:r>
            <a:r>
              <a:rPr lang="en-US" dirty="0"/>
              <a:t>, </a:t>
            </a:r>
            <a:r>
              <a:rPr lang="mk-MK" dirty="0"/>
              <a:t>на пример, од 2</a:t>
            </a:r>
            <a:r>
              <a:rPr lang="en-US" dirty="0"/>
              <a:t>5</a:t>
            </a:r>
            <a:r>
              <a:rPr lang="mk-MK" dirty="0"/>
              <a:t>.</a:t>
            </a:r>
            <a:r>
              <a:rPr lang="en-US" dirty="0"/>
              <a:t>000 </a:t>
            </a:r>
            <a:r>
              <a:rPr lang="mk-MK" dirty="0"/>
              <a:t>возила дневно на повеќе од </a:t>
            </a:r>
            <a:r>
              <a:rPr lang="en-US" dirty="0"/>
              <a:t>75</a:t>
            </a:r>
            <a:r>
              <a:rPr lang="mk-MK" dirty="0"/>
              <a:t>.</a:t>
            </a:r>
            <a:r>
              <a:rPr lang="en-US" dirty="0"/>
              <a:t>000 </a:t>
            </a:r>
            <a:r>
              <a:rPr lang="mk-MK" dirty="0"/>
              <a:t>возила дневно за 20 години</a:t>
            </a:r>
            <a:r>
              <a:rPr lang="en-US" dirty="0"/>
              <a:t>. </a:t>
            </a:r>
          </a:p>
          <a:p>
            <a:r>
              <a:rPr lang="mk-MK" b="1" dirty="0"/>
              <a:t>Спецификација</a:t>
            </a:r>
            <a:r>
              <a:rPr lang="en-US" b="1" dirty="0"/>
              <a:t>.</a:t>
            </a:r>
            <a:r>
              <a:rPr lang="en-US" dirty="0"/>
              <a:t>  </a:t>
            </a:r>
            <a:r>
              <a:rPr lang="mk-MK" dirty="0"/>
              <a:t>Владата вели</a:t>
            </a:r>
            <a:r>
              <a:rPr lang="en-US" dirty="0"/>
              <a:t>….</a:t>
            </a:r>
          </a:p>
          <a:p>
            <a:pPr lvl="1"/>
            <a:r>
              <a:rPr lang="mk-MK" dirty="0"/>
              <a:t>Патот треба да има најмалку по две ленти во секоја насока.</a:t>
            </a:r>
            <a:endParaRPr lang="en-US" dirty="0"/>
          </a:p>
          <a:p>
            <a:pPr lvl="1"/>
            <a:r>
              <a:rPr lang="mk-MK" dirty="0"/>
              <a:t>Проектот треба да предвиди банкини и мерки за безбедност по меѓународни стандарди</a:t>
            </a:r>
            <a:endParaRPr lang="en-US" dirty="0"/>
          </a:p>
          <a:p>
            <a:pPr lvl="1"/>
            <a:r>
              <a:rPr lang="mk-MK" dirty="0"/>
              <a:t>Минимална просечна брзина од 85 </a:t>
            </a:r>
            <a:r>
              <a:rPr lang="en-US" dirty="0"/>
              <a:t>km</a:t>
            </a:r>
            <a:r>
              <a:rPr lang="mk-MK" dirty="0"/>
              <a:t>/</a:t>
            </a:r>
            <a:r>
              <a:rPr lang="en-US" dirty="0"/>
              <a:t>h </a:t>
            </a:r>
            <a:r>
              <a:rPr lang="mk-MK" dirty="0"/>
              <a:t>за сите возила</a:t>
            </a:r>
            <a:endParaRPr lang="en-US" dirty="0"/>
          </a:p>
          <a:p>
            <a:pPr lvl="1"/>
            <a:r>
              <a:rPr lang="mk-MK" dirty="0"/>
              <a:t>Коловозната површина треба да се одржува согласно со референтниот меѓународен минимален стандард за оштетување и тоа за време од 85% од времетраењето на договорот</a:t>
            </a:r>
            <a:endParaRPr lang="en-US" dirty="0"/>
          </a:p>
          <a:p>
            <a:pPr lvl="1"/>
            <a:r>
              <a:rPr lang="mk-MK" dirty="0"/>
              <a:t>Погоре наведеното значи одржување на минимален рејтинг на коловозната површина од најмалку</a:t>
            </a:r>
            <a:r>
              <a:rPr lang="en-US" dirty="0"/>
              <a:t> X </a:t>
            </a:r>
            <a:r>
              <a:rPr lang="mk-MK" dirty="0"/>
              <a:t>во текот на целиот животен циклус на проектот</a:t>
            </a:r>
            <a:endParaRPr lang="en-US" dirty="0"/>
          </a:p>
          <a:p>
            <a:r>
              <a:rPr lang="mk-MK" b="1" dirty="0"/>
              <a:t>Услови за понудувачите</a:t>
            </a:r>
            <a:r>
              <a:rPr lang="en-US" b="1" dirty="0"/>
              <a:t>.</a:t>
            </a:r>
            <a:r>
              <a:rPr lang="en-US" dirty="0"/>
              <a:t> </a:t>
            </a:r>
            <a:r>
              <a:rPr lang="mk-MK" dirty="0"/>
              <a:t>За да се квалификува за учество, владата бара кандидатите да ги исполнат следниве работи.</a:t>
            </a:r>
            <a:endParaRPr lang="en-US" dirty="0"/>
          </a:p>
          <a:p>
            <a:pPr lvl="1"/>
            <a:r>
              <a:rPr lang="mk-MK" dirty="0"/>
              <a:t>Да имаат искуство со градење и управување со патишта со патарини од исто или поголемо ниво на сложеност</a:t>
            </a:r>
            <a:endParaRPr lang="en-US" dirty="0"/>
          </a:p>
          <a:p>
            <a:pPr lvl="1"/>
            <a:r>
              <a:rPr lang="mk-MK" dirty="0"/>
              <a:t>Да имаат организирано финансирање за проекти со </a:t>
            </a:r>
            <a:r>
              <a:rPr lang="mk-MK" dirty="0" err="1"/>
              <a:t>ЈПП</a:t>
            </a:r>
            <a:r>
              <a:rPr lang="mk-MK" dirty="0"/>
              <a:t> во износ еднаков на или поголем од проценетиот трошок на проектот</a:t>
            </a:r>
            <a:endParaRPr lang="en-US" dirty="0"/>
          </a:p>
          <a:p>
            <a:pPr lvl="1"/>
            <a:r>
              <a:rPr lang="mk-MK" dirty="0"/>
              <a:t>Предност: бонус поени доколку домашниот приватен сектор учествува со поголем удел во конзорциумот на проектот</a:t>
            </a:r>
            <a:endParaRPr lang="en-US" dirty="0"/>
          </a:p>
          <a:p>
            <a:r>
              <a:rPr lang="mk-MK" b="1" dirty="0"/>
              <a:t>Потенцијалните инвеститори од приватниот сектор одговараат на владиниот тендер</a:t>
            </a:r>
            <a:r>
              <a:rPr lang="en-US" b="1" dirty="0"/>
              <a:t>.</a:t>
            </a:r>
            <a:r>
              <a:rPr lang="en-US" dirty="0"/>
              <a:t> </a:t>
            </a:r>
            <a:r>
              <a:rPr lang="mk-MK" dirty="0"/>
              <a:t>Во своите одговори тие треба да ги наведат следниве работи</a:t>
            </a:r>
            <a:r>
              <a:rPr lang="en-US" dirty="0"/>
              <a:t>. </a:t>
            </a:r>
          </a:p>
          <a:p>
            <a:pPr lvl="1"/>
            <a:r>
              <a:rPr lang="mk-MK" dirty="0"/>
              <a:t>Спецификациите за проектирање (кои, за одредено ниво на сообраќај, може да предвидуваат и повеќе сообраќајни ленти</a:t>
            </a:r>
            <a:r>
              <a:rPr lang="en-US" dirty="0"/>
              <a:t>)</a:t>
            </a:r>
          </a:p>
          <a:p>
            <a:pPr lvl="1"/>
            <a:r>
              <a:rPr lang="mk-MK" dirty="0"/>
              <a:t>Времето за кое гарантираат дека проектот ќе биде завршен и отворен за сообраќај</a:t>
            </a:r>
            <a:endParaRPr lang="en-US" dirty="0"/>
          </a:p>
          <a:p>
            <a:pPr lvl="1"/>
            <a:r>
              <a:rPr lang="mk-MK" dirty="0"/>
              <a:t>Стандардите согласно кои патот ќе се одржува</a:t>
            </a:r>
            <a:endParaRPr lang="en-US" dirty="0"/>
          </a:p>
          <a:p>
            <a:pPr lvl="1"/>
            <a:r>
              <a:rPr lang="mk-MK" dirty="0"/>
              <a:t>Предложената патарина која што ќе ја наплаќаат во текот на животниот циклус на договорот за </a:t>
            </a:r>
            <a:r>
              <a:rPr lang="mk-MK" dirty="0" err="1"/>
              <a:t>ЈПП</a:t>
            </a:r>
            <a:r>
              <a:rPr lang="en-US" dirty="0"/>
              <a:t>, </a:t>
            </a:r>
            <a:r>
              <a:rPr lang="mk-MK" dirty="0"/>
              <a:t>вклучувајќи ги сите прилагодувања со текот на времето (на пример, индексирање на варијабилните трошоци поради инфлација</a:t>
            </a:r>
            <a:r>
              <a:rPr lang="en-US" dirty="0"/>
              <a:t>). </a:t>
            </a:r>
            <a:r>
              <a:rPr lang="mk-MK" dirty="0"/>
              <a:t>Патарините се наплаќаат врз основа на категоријата на возилото</a:t>
            </a:r>
            <a:r>
              <a:rPr lang="en-US" dirty="0"/>
              <a:t>.</a:t>
            </a:r>
          </a:p>
          <a:p>
            <a:pPr lvl="1"/>
            <a:r>
              <a:rPr lang="mk-MK" dirty="0"/>
              <a:t>Бонус понуда</a:t>
            </a:r>
            <a:r>
              <a:rPr lang="en-US" dirty="0"/>
              <a:t>: </a:t>
            </a:r>
            <a:r>
              <a:rPr lang="mk-MK" dirty="0"/>
              <a:t>понудувачите можат да предложат дека ако проекциите на бројот на возила се повисоки отколку предвидените владини проекции на сообраќај, приватната страна ќе го подели вишокот на приходи од патарини со владата</a:t>
            </a:r>
            <a:r>
              <a:rPr lang="en-US" dirty="0"/>
              <a:t>. </a:t>
            </a:r>
          </a:p>
          <a:p>
            <a:r>
              <a:rPr lang="mk-MK" b="1" dirty="0"/>
              <a:t>Краен резултат</a:t>
            </a:r>
            <a:endParaRPr lang="en-US" b="1" dirty="0"/>
          </a:p>
          <a:p>
            <a:pPr lvl="1"/>
            <a:r>
              <a:rPr lang="mk-MK" dirty="0"/>
              <a:t>Владата избира приватен партнер кој што ќе го финансира, проектира, изгради, работи и одржува проектот за период од </a:t>
            </a:r>
            <a:r>
              <a:rPr lang="en-US" dirty="0"/>
              <a:t>25 </a:t>
            </a:r>
            <a:r>
              <a:rPr lang="mk-MK" dirty="0"/>
              <a:t>години, со тоа што работата ќе започне 750 дена откако владата ќе го додели известувањето за започнување</a:t>
            </a:r>
            <a:endParaRPr lang="en-US" dirty="0"/>
          </a:p>
          <a:p>
            <a:pPr lvl="1"/>
            <a:r>
              <a:rPr lang="mk-MK" dirty="0"/>
              <a:t>Патарините се наплаќаат според категоријата на возила, со тоа што патарините за првата година се наведени во договорот заедно со прилагодувањата за варијабилните трошоци поради инфлација</a:t>
            </a:r>
            <a:endParaRPr lang="en-US" dirty="0"/>
          </a:p>
          <a:p>
            <a:pPr lvl="1"/>
            <a:r>
              <a:rPr lang="mk-MK" dirty="0"/>
              <a:t>Ако сообраќајот на возила е поголем од проектираниот, приватниот партнер ќе сподели 33% оф вишокот приходи од патарини со владата, ќе депонира 33% од вишокот во значаен фонд за одржување, а преостанатите 33% ќе претставуваат добивка</a:t>
            </a:r>
            <a:r>
              <a:rPr lang="en-US" dirty="0"/>
              <a:t>. </a:t>
            </a:r>
          </a:p>
          <a:p>
            <a:pPr lvl="1"/>
            <a:r>
              <a:rPr lang="mk-MK" dirty="0"/>
              <a:t>Ако бројот на возила е помал од 80% од проектираниот број, владата ќе изврши дополнително плаќање за да се исполни проектираниот број на возила</a:t>
            </a:r>
            <a:r>
              <a:rPr lang="en-US" dirty="0"/>
              <a:t>. </a:t>
            </a:r>
            <a:r>
              <a:rPr lang="mk-MK" dirty="0"/>
              <a:t>Оваа одредба ја бараа заемодавачите на проектот за да го заштитат сервисирањето на долгот</a:t>
            </a:r>
            <a:r>
              <a:rPr lang="en-US" dirty="0"/>
              <a:t>.  </a:t>
            </a:r>
          </a:p>
          <a:p>
            <a:pPr lvl="1"/>
            <a:r>
              <a:rPr lang="mk-MK" dirty="0"/>
              <a:t>Проектот ќе биде предаден на владата по 25 години, со состојба на коловозот и објектите на патот еднаква на или поголема од договорениот стандард</a:t>
            </a:r>
            <a:r>
              <a:rPr lang="en-US" dirty="0"/>
              <a:t>. </a:t>
            </a:r>
          </a:p>
        </p:txBody>
      </p:sp>
    </p:spTree>
    <p:extLst>
      <p:ext uri="{BB962C8B-B14F-4D97-AF65-F5344CB8AC3E}">
        <p14:creationId xmlns:p14="http://schemas.microsoft.com/office/powerpoint/2010/main" val="29459445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4888E-8089-E44D-9848-8160CE70DAF8}"/>
              </a:ext>
            </a:extLst>
          </p:cNvPr>
          <p:cNvSpPr>
            <a:spLocks noGrp="1"/>
          </p:cNvSpPr>
          <p:nvPr>
            <p:ph type="title"/>
          </p:nvPr>
        </p:nvSpPr>
        <p:spPr/>
        <p:txBody>
          <a:bodyPr>
            <a:normAutofit/>
          </a:bodyPr>
          <a:lstStyle/>
          <a:p>
            <a:r>
              <a:rPr lang="mk-MK" dirty="0"/>
              <a:t>Пример</a:t>
            </a:r>
            <a:r>
              <a:rPr lang="en-US" dirty="0"/>
              <a:t>: </a:t>
            </a:r>
            <a:r>
              <a:rPr lang="mk-MK" dirty="0" err="1"/>
              <a:t>Неконцесиско</a:t>
            </a:r>
            <a:r>
              <a:rPr lang="mk-MK" dirty="0"/>
              <a:t> </a:t>
            </a:r>
            <a:r>
              <a:rPr lang="mk-MK" dirty="0" err="1"/>
              <a:t>ЈПП</a:t>
            </a:r>
            <a:r>
              <a:rPr lang="mk-MK" dirty="0"/>
              <a:t> за јавна болница</a:t>
            </a:r>
            <a:endParaRPr lang="en-US" dirty="0"/>
          </a:p>
        </p:txBody>
      </p:sp>
      <p:sp>
        <p:nvSpPr>
          <p:cNvPr id="3" name="Content Placeholder 2">
            <a:extLst>
              <a:ext uri="{FF2B5EF4-FFF2-40B4-BE49-F238E27FC236}">
                <a16:creationId xmlns:a16="http://schemas.microsoft.com/office/drawing/2014/main" id="{B4105D9F-336E-D945-B03A-7B3CF0E64E30}"/>
              </a:ext>
            </a:extLst>
          </p:cNvPr>
          <p:cNvSpPr>
            <a:spLocks noGrp="1"/>
          </p:cNvSpPr>
          <p:nvPr>
            <p:ph idx="1"/>
          </p:nvPr>
        </p:nvSpPr>
        <p:spPr>
          <a:xfrm>
            <a:off x="838200" y="724400"/>
            <a:ext cx="10515600" cy="6246420"/>
          </a:xfrm>
        </p:spPr>
        <p:txBody>
          <a:bodyPr>
            <a:normAutofit fontScale="47500" lnSpcReduction="20000"/>
          </a:bodyPr>
          <a:lstStyle/>
          <a:p>
            <a:r>
              <a:rPr lang="mk-MK" b="1" dirty="0"/>
              <a:t>„</a:t>
            </a:r>
            <a:r>
              <a:rPr lang="mk-MK" b="1" dirty="0" err="1"/>
              <a:t>Неконцесиско</a:t>
            </a:r>
            <a:r>
              <a:rPr lang="mk-MK" b="1" dirty="0"/>
              <a:t> </a:t>
            </a:r>
            <a:r>
              <a:rPr lang="mk-MK" b="1" dirty="0" err="1"/>
              <a:t>ЈПП</a:t>
            </a:r>
            <a:r>
              <a:rPr lang="mk-MK" b="1" dirty="0"/>
              <a:t>“ </a:t>
            </a:r>
            <a:r>
              <a:rPr lang="mk-MK" dirty="0"/>
              <a:t>значи дека приватниот партнер го заснова своето учество на добивање на конкретни приходи од владата</a:t>
            </a:r>
            <a:r>
              <a:rPr lang="en-US" dirty="0"/>
              <a:t>. </a:t>
            </a:r>
            <a:r>
              <a:rPr lang="mk-MK" dirty="0"/>
              <a:t>За возврат, приватниот партнер треба да го финансира</a:t>
            </a:r>
            <a:r>
              <a:rPr lang="en-US" dirty="0"/>
              <a:t>I</a:t>
            </a:r>
            <a:r>
              <a:rPr lang="mk-MK" dirty="0"/>
              <a:t>, изгради, работи и одржува проектот во согласност со договорениот стандард</a:t>
            </a:r>
            <a:r>
              <a:rPr lang="en-US" dirty="0"/>
              <a:t>.</a:t>
            </a:r>
          </a:p>
          <a:p>
            <a:r>
              <a:rPr lang="mk-MK" b="1" dirty="0"/>
              <a:t>Пример</a:t>
            </a:r>
            <a:r>
              <a:rPr lang="en-US" b="1" dirty="0"/>
              <a:t>:</a:t>
            </a:r>
            <a:r>
              <a:rPr lang="en-US" dirty="0"/>
              <a:t> </a:t>
            </a:r>
            <a:r>
              <a:rPr lang="mk-MK" dirty="0"/>
              <a:t>Владата треба да изгради нова национална болница за да го прошири квалитетот на испорачаните услуги, вклучувајќи лекари, медицински сестри и специјализирани техничари со искуство со работа со модерна опрема за дијагностика и третман</a:t>
            </a:r>
            <a:r>
              <a:rPr lang="en-US" dirty="0"/>
              <a:t>. </a:t>
            </a:r>
            <a:r>
              <a:rPr lang="mk-MK" dirty="0"/>
              <a:t>Целокупната опрема мора да биде во согласност со најмодерните спецификации</a:t>
            </a:r>
            <a:r>
              <a:rPr lang="en-US" dirty="0"/>
              <a:t>. </a:t>
            </a:r>
          </a:p>
          <a:p>
            <a:r>
              <a:rPr lang="mk-MK" b="1" dirty="0"/>
              <a:t>Спецификација</a:t>
            </a:r>
            <a:r>
              <a:rPr lang="en-US" b="1" dirty="0"/>
              <a:t>.</a:t>
            </a:r>
            <a:r>
              <a:rPr lang="en-US" dirty="0"/>
              <a:t>  </a:t>
            </a:r>
            <a:r>
              <a:rPr lang="mk-MK" dirty="0"/>
              <a:t>Владата вели дека установата мора</a:t>
            </a:r>
            <a:r>
              <a:rPr lang="en-US" dirty="0"/>
              <a:t>….</a:t>
            </a:r>
          </a:p>
          <a:p>
            <a:pPr lvl="1"/>
            <a:r>
              <a:rPr lang="mk-MK" dirty="0"/>
              <a:t>Да има најмалку 500 легла (со можност за проширување), 30 места за интензивна нега, 20 простории за итни случаи итн.</a:t>
            </a:r>
            <a:endParaRPr lang="en-US" dirty="0"/>
          </a:p>
          <a:p>
            <a:pPr lvl="1"/>
            <a:r>
              <a:rPr lang="mk-MK" dirty="0"/>
              <a:t>Да има модерни лаборатории за снимање, дијагностички лаборатории, специјалистички оддели итн.</a:t>
            </a:r>
            <a:r>
              <a:rPr lang="en-US" dirty="0"/>
              <a:t> </a:t>
            </a:r>
          </a:p>
          <a:p>
            <a:pPr lvl="1"/>
            <a:r>
              <a:rPr lang="mk-MK" dirty="0"/>
              <a:t>Да обезбеди обнова/замена на клучната медицинска опрема за период од најмногу 5 години</a:t>
            </a:r>
            <a:r>
              <a:rPr lang="en-US" dirty="0"/>
              <a:t>. </a:t>
            </a:r>
          </a:p>
          <a:p>
            <a:pPr lvl="1"/>
            <a:r>
              <a:rPr lang="mk-MK" dirty="0"/>
              <a:t>Да обезбеди безбедно и стерилно работење со 99% сигурност, вклучувајќи операциони сали</a:t>
            </a:r>
            <a:r>
              <a:rPr lang="en-US" dirty="0"/>
              <a:t>, </a:t>
            </a:r>
            <a:r>
              <a:rPr lang="mk-MK" dirty="0"/>
              <a:t>управување со инфективен отпад</a:t>
            </a:r>
            <a:r>
              <a:rPr lang="en-US" dirty="0"/>
              <a:t>, </a:t>
            </a:r>
            <a:r>
              <a:rPr lang="mk-MK" dirty="0"/>
              <a:t>складирање на и управување со лекови итн.</a:t>
            </a:r>
            <a:endParaRPr lang="en-US" dirty="0"/>
          </a:p>
          <a:p>
            <a:pPr lvl="1"/>
            <a:r>
              <a:rPr lang="mk-MK" dirty="0"/>
              <a:t>Да обезбеди дека сите комунални услуги – електрична енергија, водоснабдување, отпадни води, телеком, кислород – се достапни 99%</a:t>
            </a:r>
            <a:endParaRPr lang="en-US" dirty="0"/>
          </a:p>
          <a:p>
            <a:pPr lvl="1"/>
            <a:r>
              <a:rPr lang="mk-MK" dirty="0"/>
              <a:t>Владата ќе го обезбеди целокупниот медицински персонал, вклучувајќи лекари, медицински сестри, техничари и болничари</a:t>
            </a:r>
            <a:r>
              <a:rPr lang="en-US" dirty="0"/>
              <a:t>. </a:t>
            </a:r>
          </a:p>
          <a:p>
            <a:r>
              <a:rPr lang="mk-MK" b="1" dirty="0"/>
              <a:t>Услови за понудувачите</a:t>
            </a:r>
            <a:r>
              <a:rPr lang="en-US" b="1" dirty="0"/>
              <a:t>. </a:t>
            </a:r>
            <a:r>
              <a:rPr lang="mk-MK" dirty="0"/>
              <a:t>За да се квалификува за учество, владата бара кандидатите да ги исполнат следниве работи. </a:t>
            </a:r>
            <a:endParaRPr lang="en-US" dirty="0"/>
          </a:p>
          <a:p>
            <a:pPr lvl="1"/>
            <a:r>
              <a:rPr lang="mk-MK" dirty="0"/>
              <a:t>Мора да имаат претходно искуство во однос на дизајнирање, градење и пуштање во работа на меѓународни медицински установи</a:t>
            </a:r>
            <a:endParaRPr lang="en-US" dirty="0"/>
          </a:p>
          <a:p>
            <a:pPr lvl="1"/>
            <a:r>
              <a:rPr lang="mk-MK" dirty="0"/>
              <a:t>Мора да имаат организирано финансирање за слични проекти со </a:t>
            </a:r>
            <a:r>
              <a:rPr lang="mk-MK" dirty="0" err="1"/>
              <a:t>ЈПП</a:t>
            </a:r>
            <a:r>
              <a:rPr lang="mk-MK" dirty="0"/>
              <a:t> во износ еднаков на или поголем од предложениот проект</a:t>
            </a:r>
            <a:endParaRPr lang="en-US" dirty="0"/>
          </a:p>
          <a:p>
            <a:pPr lvl="1"/>
            <a:r>
              <a:rPr lang="mk-MK" dirty="0"/>
              <a:t>Да имаат, како дел од основниот тим, докажана стручност во управување со болнички установи, како и докажана способност да работат со установи еднакви или поголеми од обемот на овој проект</a:t>
            </a:r>
            <a:endParaRPr lang="en-US" dirty="0"/>
          </a:p>
          <a:p>
            <a:pPr lvl="1"/>
            <a:r>
              <a:rPr lang="mk-MK" dirty="0"/>
              <a:t>Да обезбедат соодветно организирање на обука за да се постигне сигурно, стручно и најмодерно болничко работење</a:t>
            </a:r>
            <a:r>
              <a:rPr lang="en-US" dirty="0"/>
              <a:t>. </a:t>
            </a:r>
          </a:p>
          <a:p>
            <a:pPr lvl="1"/>
            <a:r>
              <a:rPr lang="mk-MK" dirty="0"/>
              <a:t>Можност за обука и развој на локалниот персонал во најмодерно болничко работење и техники за управување</a:t>
            </a:r>
            <a:endParaRPr lang="en-US" dirty="0"/>
          </a:p>
          <a:p>
            <a:r>
              <a:rPr lang="mk-MK" b="1" dirty="0"/>
              <a:t>Потенцијалните инвеститори од приватниот сектор одговараат на владиниот тендер</a:t>
            </a:r>
            <a:r>
              <a:rPr lang="en-US" b="1" dirty="0"/>
              <a:t>. </a:t>
            </a:r>
            <a:r>
              <a:rPr lang="mk-MK" dirty="0"/>
              <a:t>Во своите одговори тие треба да ги наведат следниве работи </a:t>
            </a:r>
            <a:endParaRPr lang="en-US" dirty="0"/>
          </a:p>
          <a:p>
            <a:pPr lvl="1"/>
            <a:r>
              <a:rPr lang="mk-MK" dirty="0"/>
              <a:t>Спецификациите за проектот вклучувајќи и прелиминарен план на установата во кој ќе бидат опфатени сите минимални барања на владата</a:t>
            </a:r>
            <a:endParaRPr lang="en-US" dirty="0"/>
          </a:p>
          <a:p>
            <a:pPr lvl="1"/>
            <a:r>
              <a:rPr lang="mk-MK" dirty="0"/>
              <a:t>Фазите и вкупниот временски период во рамките на кој гарантираат дека проектот ќе биде завршен и установата ќе биде отворена</a:t>
            </a:r>
            <a:endParaRPr lang="en-US" dirty="0"/>
          </a:p>
          <a:p>
            <a:pPr lvl="1"/>
            <a:r>
              <a:rPr lang="mk-MK" dirty="0"/>
              <a:t>Стандардот согласно со кој ќе работи и ќе биде одржуван секој дел од установата за да бидат исполнети стандардите за квалитет, безбедност, санитарните стандарди и стандардите за достапност</a:t>
            </a:r>
            <a:endParaRPr lang="en-US" dirty="0"/>
          </a:p>
          <a:p>
            <a:pPr lvl="1"/>
            <a:r>
              <a:rPr lang="mk-MK" dirty="0"/>
              <a:t>Предложениот надоместок кој ќе ѝ го наплаќаат на владата за времетраењето на договорот за </a:t>
            </a:r>
            <a:r>
              <a:rPr lang="mk-MK" dirty="0" err="1"/>
              <a:t>ЈПП</a:t>
            </a:r>
            <a:r>
              <a:rPr lang="en-US" dirty="0"/>
              <a:t>, </a:t>
            </a:r>
            <a:r>
              <a:rPr lang="mk-MK" dirty="0"/>
              <a:t>вклучувајќи ги сите прилагодувања со текот на времето (на пример, индексирање на варијабилните трошоци поради инфлација</a:t>
            </a:r>
            <a:r>
              <a:rPr lang="en-US" dirty="0"/>
              <a:t>). </a:t>
            </a:r>
          </a:p>
          <a:p>
            <a:pPr lvl="1"/>
            <a:r>
              <a:rPr lang="mk-MK" dirty="0"/>
              <a:t>Бројот на локален персонал кој очекуваат да биде вработен и обучен како дел од работењето</a:t>
            </a:r>
            <a:endParaRPr lang="en-US" dirty="0"/>
          </a:p>
          <a:p>
            <a:r>
              <a:rPr lang="mk-MK" b="1" dirty="0"/>
              <a:t>Краен резултат</a:t>
            </a:r>
            <a:endParaRPr lang="en-US" b="1" dirty="0"/>
          </a:p>
          <a:p>
            <a:pPr lvl="1"/>
            <a:r>
              <a:rPr lang="mk-MK" dirty="0"/>
              <a:t>Владата избира приватен партнер кон што ќе го финансира, проектира, изгради, работи и одржува проектот за период од 20 години, со тоа што работите започнуваат да се одвиваат фазно согласно со договорената динамика откако владата ќе даде одобрување за започнување</a:t>
            </a:r>
            <a:r>
              <a:rPr lang="en-US" dirty="0"/>
              <a:t>. </a:t>
            </a:r>
            <a:r>
              <a:rPr lang="mk-MK" dirty="0"/>
              <a:t>Најповолниот понудувач понуди најнизок можен надоместок за највисокото ниво на спецификацијата</a:t>
            </a:r>
            <a:r>
              <a:rPr lang="en-US" dirty="0"/>
              <a:t>.</a:t>
            </a:r>
          </a:p>
          <a:p>
            <a:pPr lvl="1"/>
            <a:r>
              <a:rPr lang="mk-MK" dirty="0"/>
              <a:t>Министерството за здравство ќе врши плаќања кон приватниот партнер согласно со договорот за </a:t>
            </a:r>
            <a:r>
              <a:rPr lang="mk-MK" dirty="0" err="1"/>
              <a:t>ЈПП</a:t>
            </a:r>
            <a:r>
              <a:rPr lang="en-US" dirty="0"/>
              <a:t>. </a:t>
            </a:r>
            <a:r>
              <a:rPr lang="mk-MK" dirty="0"/>
              <a:t>Плаќањата за достапност во рамките на договорот за </a:t>
            </a:r>
            <a:r>
              <a:rPr lang="mk-MK" dirty="0" err="1"/>
              <a:t>ЈПП</a:t>
            </a:r>
            <a:r>
              <a:rPr lang="mk-MK" dirty="0"/>
              <a:t> ќе се наплаќаат во делови, и тоа</a:t>
            </a:r>
            <a:r>
              <a:rPr lang="en-US" dirty="0"/>
              <a:t>: </a:t>
            </a:r>
            <a:r>
              <a:rPr lang="mk-MK" dirty="0"/>
              <a:t>фиксен надоместок за поврат на капиталот, надоместок по единица мерка за одредени потрошни услуги (како што се отстранување на медицински отпад), варијабилен надоместок за трошоците кои се менуваат според инфлација</a:t>
            </a:r>
            <a:r>
              <a:rPr lang="en-US" dirty="0"/>
              <a:t>. </a:t>
            </a:r>
          </a:p>
          <a:p>
            <a:pPr lvl="1"/>
            <a:r>
              <a:rPr lang="mk-MK" dirty="0"/>
              <a:t>Министерството за здравство има можност, помеѓу 5 и 10 година од работењето, да побара од приватниот партнер да ја прошири установата согласно со обемот договорен во текот на тендерот</a:t>
            </a:r>
            <a:r>
              <a:rPr lang="en-US" dirty="0"/>
              <a:t>, </a:t>
            </a:r>
            <a:r>
              <a:rPr lang="mk-MK" dirty="0"/>
              <a:t>под услов приватниот партнер да дал транспарентна понуда за договорот за градба</a:t>
            </a:r>
            <a:r>
              <a:rPr lang="en-US" dirty="0"/>
              <a:t>. </a:t>
            </a:r>
            <a:r>
              <a:rPr lang="mk-MK" dirty="0"/>
              <a:t>Надоместокот за ваквото проширување е предмет на договор</a:t>
            </a:r>
            <a:r>
              <a:rPr lang="en-US" dirty="0"/>
              <a:t>. </a:t>
            </a:r>
          </a:p>
          <a:p>
            <a:pPr lvl="1"/>
            <a:r>
              <a:rPr lang="mk-MK" dirty="0"/>
              <a:t>Проектот ќе ѝ биде вратен на владата  на крајот на 20 година, со тоа што објектот треба да биде во состојба еднаква или подобра од стандардот за предавање наведен во договорот за </a:t>
            </a:r>
            <a:r>
              <a:rPr lang="mk-MK" dirty="0" err="1"/>
              <a:t>ЈПП</a:t>
            </a:r>
            <a:r>
              <a:rPr lang="mk-MK" dirty="0"/>
              <a:t> и вклучувајќи и минимална залиха на резервни делови и обезбедена обука за раководниот персонал и вработените од јавниот сектор</a:t>
            </a:r>
            <a:r>
              <a:rPr lang="en-US" dirty="0"/>
              <a:t>. </a:t>
            </a:r>
          </a:p>
          <a:p>
            <a:endParaRPr lang="en-US" dirty="0"/>
          </a:p>
          <a:p>
            <a:endParaRPr lang="en-US" dirty="0"/>
          </a:p>
          <a:p>
            <a:pPr lvl="1"/>
            <a:endParaRPr lang="en-US" dirty="0"/>
          </a:p>
        </p:txBody>
      </p:sp>
    </p:spTree>
    <p:extLst>
      <p:ext uri="{BB962C8B-B14F-4D97-AF65-F5344CB8AC3E}">
        <p14:creationId xmlns:p14="http://schemas.microsoft.com/office/powerpoint/2010/main" val="3333294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269DB-0310-0C47-A3D7-52E58484947F}"/>
              </a:ext>
            </a:extLst>
          </p:cNvPr>
          <p:cNvSpPr>
            <a:spLocks noGrp="1"/>
          </p:cNvSpPr>
          <p:nvPr>
            <p:ph type="title"/>
          </p:nvPr>
        </p:nvSpPr>
        <p:spPr/>
        <p:txBody>
          <a:bodyPr/>
          <a:lstStyle/>
          <a:p>
            <a:r>
              <a:rPr lang="mk-MK" dirty="0"/>
              <a:t>Достапни ресурси за </a:t>
            </a:r>
            <a:r>
              <a:rPr lang="mk-MK" dirty="0" err="1"/>
              <a:t>ЈПП</a:t>
            </a:r>
            <a:endParaRPr lang="en-US" dirty="0"/>
          </a:p>
        </p:txBody>
      </p:sp>
      <p:sp>
        <p:nvSpPr>
          <p:cNvPr id="3" name="Content Placeholder 2">
            <a:extLst>
              <a:ext uri="{FF2B5EF4-FFF2-40B4-BE49-F238E27FC236}">
                <a16:creationId xmlns:a16="http://schemas.microsoft.com/office/drawing/2014/main" id="{8711888C-5D4F-A342-BC7C-2BBD9187A0EE}"/>
              </a:ext>
            </a:extLst>
          </p:cNvPr>
          <p:cNvSpPr>
            <a:spLocks noGrp="1"/>
          </p:cNvSpPr>
          <p:nvPr>
            <p:ph idx="1"/>
          </p:nvPr>
        </p:nvSpPr>
        <p:spPr>
          <a:xfrm>
            <a:off x="838200" y="949568"/>
            <a:ext cx="10515600" cy="5908431"/>
          </a:xfrm>
        </p:spPr>
        <p:txBody>
          <a:bodyPr/>
          <a:lstStyle/>
          <a:p>
            <a:pPr marL="0" indent="0">
              <a:buNone/>
            </a:pPr>
            <a:r>
              <a:rPr lang="mk-MK" b="1" dirty="0"/>
              <a:t>Лабораторија за знаење за </a:t>
            </a:r>
            <a:r>
              <a:rPr lang="mk-MK" b="1" dirty="0" err="1"/>
              <a:t>ЈПП</a:t>
            </a:r>
            <a:r>
              <a:rPr lang="en-US" dirty="0"/>
              <a:t> (</a:t>
            </a:r>
            <a:r>
              <a:rPr lang="mk-MK" dirty="0"/>
              <a:t>управувана од Светска банка</a:t>
            </a:r>
            <a:r>
              <a:rPr lang="en-US" dirty="0"/>
              <a:t>)</a:t>
            </a:r>
          </a:p>
          <a:p>
            <a:pPr lvl="1"/>
            <a:r>
              <a:rPr lang="mk-MK" dirty="0"/>
              <a:t>Сеопфатна библиотека на знаење, каде се опфатени сите аспекти на </a:t>
            </a:r>
            <a:r>
              <a:rPr lang="mk-MK" dirty="0" err="1"/>
              <a:t>ЈПП</a:t>
            </a:r>
            <a:r>
              <a:rPr lang="mk-MK" dirty="0"/>
              <a:t>, со студии на случај</a:t>
            </a:r>
            <a:endParaRPr lang="en-US" dirty="0"/>
          </a:p>
          <a:p>
            <a:pPr marL="914400" lvl="2" indent="0">
              <a:buNone/>
            </a:pPr>
            <a:r>
              <a:rPr lang="en-US" dirty="0">
                <a:hlinkClick r:id="rId2"/>
              </a:rPr>
              <a:t>https://pppknowledgelab.org/</a:t>
            </a:r>
            <a:r>
              <a:rPr lang="en-US" dirty="0"/>
              <a:t> </a:t>
            </a:r>
          </a:p>
          <a:p>
            <a:pPr lvl="1"/>
            <a:r>
              <a:rPr lang="mk-MK" i="1" dirty="0"/>
              <a:t>Референтниот водич за </a:t>
            </a:r>
            <a:r>
              <a:rPr lang="mk-MK" i="1" dirty="0" err="1"/>
              <a:t>ЈПП</a:t>
            </a:r>
            <a:r>
              <a:rPr lang="mk-MK" i="1" dirty="0"/>
              <a:t> </a:t>
            </a:r>
            <a:r>
              <a:rPr lang="mk-MK" dirty="0"/>
              <a:t>е корисно упатство за </a:t>
            </a:r>
            <a:r>
              <a:rPr lang="mk-MK" dirty="0" err="1"/>
              <a:t>ЈПП</a:t>
            </a:r>
            <a:endParaRPr lang="en-US" dirty="0"/>
          </a:p>
          <a:p>
            <a:pPr marL="914400" lvl="2" indent="0">
              <a:buNone/>
            </a:pPr>
            <a:r>
              <a:rPr lang="en-US" dirty="0">
                <a:hlinkClick r:id="rId3"/>
              </a:rPr>
              <a:t>https://pppknowledgelab.org/guide/sections/83-what-is-the-ppp-reference-guide</a:t>
            </a:r>
            <a:r>
              <a:rPr lang="en-US" dirty="0"/>
              <a:t> </a:t>
            </a:r>
          </a:p>
          <a:p>
            <a:pPr marL="0" indent="0">
              <a:buNone/>
            </a:pPr>
            <a:r>
              <a:rPr lang="mk-MK" b="1" dirty="0"/>
              <a:t>Орган за инфраструктура и проекти на ОК</a:t>
            </a:r>
            <a:endParaRPr lang="en-US" b="1" dirty="0"/>
          </a:p>
          <a:p>
            <a:pPr marL="0" indent="0">
              <a:buNone/>
            </a:pPr>
            <a:r>
              <a:rPr lang="en-US" sz="2000" dirty="0">
                <a:hlinkClick r:id="rId4"/>
              </a:rPr>
              <a:t>https://www.gov.uk/government/organisations/infrastructure-and-projects-authority</a:t>
            </a:r>
            <a:r>
              <a:rPr lang="en-US" sz="2000" dirty="0"/>
              <a:t> </a:t>
            </a:r>
          </a:p>
          <a:p>
            <a:pPr lvl="1"/>
            <a:r>
              <a:rPr lang="mk-MK" dirty="0"/>
              <a:t>Одличен извор за владини методологии за приоретизирање на проекти, проценка на проекти, структурирање на проекти и управување со проекти</a:t>
            </a:r>
            <a:endParaRPr lang="en-US" dirty="0"/>
          </a:p>
          <a:p>
            <a:pPr marL="0" indent="0">
              <a:buNone/>
            </a:pPr>
            <a:r>
              <a:rPr lang="mk-MK" b="1" dirty="0"/>
              <a:t>Инфраструктура Австралија</a:t>
            </a:r>
            <a:endParaRPr lang="en-US" b="1" dirty="0"/>
          </a:p>
          <a:p>
            <a:pPr marL="0" indent="0">
              <a:buNone/>
            </a:pPr>
            <a:r>
              <a:rPr lang="en-US" sz="2000" dirty="0">
                <a:hlinkClick r:id="rId5"/>
              </a:rPr>
              <a:t>https://www.infrastructureaustralia.gov.au/</a:t>
            </a:r>
            <a:r>
              <a:rPr lang="en-US" sz="2000" dirty="0"/>
              <a:t> </a:t>
            </a:r>
          </a:p>
          <a:p>
            <a:pPr lvl="1"/>
            <a:r>
              <a:rPr lang="mk-MK" dirty="0"/>
              <a:t>Еден од најуспешните програми за </a:t>
            </a:r>
            <a:r>
              <a:rPr lang="mk-MK" dirty="0" err="1"/>
              <a:t>ЈПП</a:t>
            </a:r>
            <a:r>
              <a:rPr lang="mk-MK" dirty="0"/>
              <a:t> на глобално ниво</a:t>
            </a:r>
            <a:endParaRPr lang="en-US" dirty="0"/>
          </a:p>
          <a:p>
            <a:pPr lvl="1"/>
            <a:r>
              <a:rPr lang="mk-MK" dirty="0"/>
              <a:t>Национални насоки за развој, оценување и управување со проекти со </a:t>
            </a:r>
            <a:r>
              <a:rPr lang="mk-MK" dirty="0" err="1"/>
              <a:t>ЈПП</a:t>
            </a:r>
            <a:endParaRPr lang="en-US" dirty="0"/>
          </a:p>
          <a:p>
            <a:pPr marL="914400" lvl="2" indent="0">
              <a:buNone/>
            </a:pPr>
            <a:r>
              <a:rPr lang="en-US" dirty="0">
                <a:hlinkClick r:id="rId6"/>
              </a:rPr>
              <a:t>https://www.infrastructure.gov.au/infrastructure/ngpd/index.aspx#anc_public-private</a:t>
            </a:r>
            <a:r>
              <a:rPr lang="en-US" dirty="0"/>
              <a:t> </a:t>
            </a:r>
          </a:p>
        </p:txBody>
      </p:sp>
    </p:spTree>
    <p:extLst>
      <p:ext uri="{BB962C8B-B14F-4D97-AF65-F5344CB8AC3E}">
        <p14:creationId xmlns:p14="http://schemas.microsoft.com/office/powerpoint/2010/main" val="431395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F4249-F8F0-3F47-A3C2-28B2DC65C805}"/>
              </a:ext>
            </a:extLst>
          </p:cNvPr>
          <p:cNvSpPr>
            <a:spLocks noGrp="1"/>
          </p:cNvSpPr>
          <p:nvPr>
            <p:ph type="title"/>
          </p:nvPr>
        </p:nvSpPr>
        <p:spPr>
          <a:xfrm>
            <a:off x="838200" y="169367"/>
            <a:ext cx="10515600" cy="374919"/>
          </a:xfrm>
        </p:spPr>
        <p:txBody>
          <a:bodyPr>
            <a:noAutofit/>
          </a:bodyPr>
          <a:lstStyle/>
          <a:p>
            <a:r>
              <a:rPr lang="mk-MK" sz="2400" dirty="0"/>
              <a:t>Улога на граѓанските организации, на деловните здруженија и на медиумите</a:t>
            </a:r>
            <a:endParaRPr lang="en-US" sz="2400" dirty="0"/>
          </a:p>
        </p:txBody>
      </p:sp>
      <p:sp>
        <p:nvSpPr>
          <p:cNvPr id="3" name="Content Placeholder 2">
            <a:extLst>
              <a:ext uri="{FF2B5EF4-FFF2-40B4-BE49-F238E27FC236}">
                <a16:creationId xmlns:a16="http://schemas.microsoft.com/office/drawing/2014/main" id="{AFFE675B-C5D5-8945-8685-0D8364D283DF}"/>
              </a:ext>
            </a:extLst>
          </p:cNvPr>
          <p:cNvSpPr>
            <a:spLocks noGrp="1"/>
          </p:cNvSpPr>
          <p:nvPr>
            <p:ph idx="1"/>
          </p:nvPr>
        </p:nvSpPr>
        <p:spPr>
          <a:xfrm>
            <a:off x="838200" y="903514"/>
            <a:ext cx="10515600" cy="5273450"/>
          </a:xfrm>
        </p:spPr>
        <p:txBody>
          <a:bodyPr>
            <a:normAutofit fontScale="92500" lnSpcReduction="10000"/>
          </a:bodyPr>
          <a:lstStyle/>
          <a:p>
            <a:r>
              <a:rPr lang="mk-MK" dirty="0"/>
              <a:t>Споделување на информации со и собирање на гледишта од јавноста во врска со претстојните </a:t>
            </a:r>
            <a:r>
              <a:rPr lang="mk-MK" dirty="0" err="1"/>
              <a:t>ЈПП</a:t>
            </a:r>
            <a:endParaRPr lang="en-US" dirty="0"/>
          </a:p>
          <a:p>
            <a:r>
              <a:rPr lang="mk-MK" dirty="0"/>
              <a:t>Разбивање на митови</a:t>
            </a:r>
            <a:endParaRPr lang="en-US" dirty="0"/>
          </a:p>
          <a:p>
            <a:pPr lvl="1"/>
            <a:r>
              <a:rPr lang="mk-MK" dirty="0"/>
              <a:t>Дали </a:t>
            </a:r>
            <a:r>
              <a:rPr lang="mk-MK" dirty="0" err="1"/>
              <a:t>ЈПП</a:t>
            </a:r>
            <a:r>
              <a:rPr lang="mk-MK" dirty="0"/>
              <a:t> ќе ги зголемат или намалат трошоците за услугите</a:t>
            </a:r>
            <a:r>
              <a:rPr lang="en-US" dirty="0"/>
              <a:t>?</a:t>
            </a:r>
          </a:p>
          <a:p>
            <a:pPr lvl="1"/>
            <a:r>
              <a:rPr lang="mk-MK" dirty="0"/>
              <a:t>Дали </a:t>
            </a:r>
            <a:r>
              <a:rPr lang="mk-MK" dirty="0" err="1"/>
              <a:t>ЈПП</a:t>
            </a:r>
            <a:r>
              <a:rPr lang="mk-MK" dirty="0"/>
              <a:t> ќе го подобри или ќе го намали квалитетот на услугите</a:t>
            </a:r>
            <a:r>
              <a:rPr lang="en-US" dirty="0"/>
              <a:t>? </a:t>
            </a:r>
          </a:p>
          <a:p>
            <a:pPr lvl="1"/>
            <a:r>
              <a:rPr lang="mk-MK" dirty="0"/>
              <a:t>Дали главната цел на </a:t>
            </a:r>
            <a:r>
              <a:rPr lang="mk-MK" dirty="0" err="1"/>
              <a:t>ЈПП</a:t>
            </a:r>
            <a:r>
              <a:rPr lang="mk-MK" dirty="0"/>
              <a:t> е да ги направи олигарсите побогати односно јавните финансии да се одлеат во приватни раце</a:t>
            </a:r>
            <a:r>
              <a:rPr lang="en-US" dirty="0"/>
              <a:t>?</a:t>
            </a:r>
          </a:p>
          <a:p>
            <a:pPr lvl="1"/>
            <a:r>
              <a:rPr lang="mk-MK" dirty="0"/>
              <a:t>Дали </a:t>
            </a:r>
            <a:r>
              <a:rPr lang="mk-MK" dirty="0" err="1"/>
              <a:t>ЈПП</a:t>
            </a:r>
            <a:r>
              <a:rPr lang="mk-MK" dirty="0"/>
              <a:t> ќе доведе до отпуштање на јавни службеници</a:t>
            </a:r>
            <a:r>
              <a:rPr lang="en-US" dirty="0"/>
              <a:t>?</a:t>
            </a:r>
          </a:p>
          <a:p>
            <a:r>
              <a:rPr lang="mk-MK" dirty="0"/>
              <a:t>Инсистирање на транспарентност од и консултација со властите во текот на целиот циклус на проектот со </a:t>
            </a:r>
            <a:r>
              <a:rPr lang="mk-MK" dirty="0" err="1"/>
              <a:t>ЈПП</a:t>
            </a:r>
            <a:endParaRPr lang="en-US" dirty="0"/>
          </a:p>
          <a:p>
            <a:r>
              <a:rPr lang="mk-MK" dirty="0"/>
              <a:t>Дискутирање кои се трошоци за </a:t>
            </a:r>
            <a:r>
              <a:rPr lang="mk-MK" dirty="0" err="1"/>
              <a:t>ЈПП</a:t>
            </a:r>
            <a:r>
              <a:rPr lang="mk-MK" dirty="0"/>
              <a:t> ги има владата, кои трошоци ги има приватниот партнер, како и кои се потенцијалните трошоци односно придобивки за јавните корисници на овие услуги</a:t>
            </a:r>
            <a:endParaRPr lang="en-US" dirty="0"/>
          </a:p>
          <a:p>
            <a:r>
              <a:rPr lang="mk-MK" dirty="0"/>
              <a:t>Следење на процесот на набавки на </a:t>
            </a:r>
            <a:r>
              <a:rPr lang="mk-MK" dirty="0" err="1"/>
              <a:t>ЈПП</a:t>
            </a:r>
            <a:r>
              <a:rPr lang="mk-MK" dirty="0"/>
              <a:t> и истакнување на потенцијални проблеми</a:t>
            </a:r>
            <a:endParaRPr lang="en-US" dirty="0"/>
          </a:p>
          <a:p>
            <a:r>
              <a:rPr lang="mk-MK" dirty="0"/>
              <a:t>Следење и преглед на податоците за </a:t>
            </a:r>
            <a:r>
              <a:rPr lang="mk-MK" dirty="0" err="1"/>
              <a:t>ЈПП</a:t>
            </a:r>
            <a:r>
              <a:rPr lang="mk-MK" dirty="0"/>
              <a:t> и јавните документи</a:t>
            </a:r>
            <a:endParaRPr lang="en-US" dirty="0"/>
          </a:p>
          <a:p>
            <a:r>
              <a:rPr lang="mk-MK" dirty="0"/>
              <a:t>Потврда на напредокот при физичкото спроведување</a:t>
            </a:r>
            <a:endParaRPr lang="en-US" dirty="0"/>
          </a:p>
        </p:txBody>
      </p:sp>
    </p:spTree>
    <p:extLst>
      <p:ext uri="{BB962C8B-B14F-4D97-AF65-F5344CB8AC3E}">
        <p14:creationId xmlns:p14="http://schemas.microsoft.com/office/powerpoint/2010/main" val="3503959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F4401-1DBC-1E40-938E-191C22D747E0}"/>
              </a:ext>
            </a:extLst>
          </p:cNvPr>
          <p:cNvSpPr>
            <a:spLocks noGrp="1"/>
          </p:cNvSpPr>
          <p:nvPr>
            <p:ph type="title"/>
          </p:nvPr>
        </p:nvSpPr>
        <p:spPr/>
        <p:txBody>
          <a:bodyPr/>
          <a:lstStyle/>
          <a:p>
            <a:r>
              <a:rPr lang="mk-MK" dirty="0"/>
              <a:t>Што се јавно приватни партнерства</a:t>
            </a:r>
            <a:r>
              <a:rPr lang="en-US" dirty="0"/>
              <a:t>?</a:t>
            </a:r>
          </a:p>
        </p:txBody>
      </p:sp>
      <p:sp>
        <p:nvSpPr>
          <p:cNvPr id="3" name="Content Placeholder 2">
            <a:extLst>
              <a:ext uri="{FF2B5EF4-FFF2-40B4-BE49-F238E27FC236}">
                <a16:creationId xmlns:a16="http://schemas.microsoft.com/office/drawing/2014/main" id="{11AC84BA-4F55-3C49-82EF-C101A5B15677}"/>
              </a:ext>
            </a:extLst>
          </p:cNvPr>
          <p:cNvSpPr>
            <a:spLocks noGrp="1"/>
          </p:cNvSpPr>
          <p:nvPr>
            <p:ph idx="1"/>
          </p:nvPr>
        </p:nvSpPr>
        <p:spPr>
          <a:xfrm>
            <a:off x="838200" y="949569"/>
            <a:ext cx="10515600" cy="5605610"/>
          </a:xfrm>
        </p:spPr>
        <p:txBody>
          <a:bodyPr>
            <a:normAutofit fontScale="92500" lnSpcReduction="10000"/>
          </a:bodyPr>
          <a:lstStyle/>
          <a:p>
            <a:r>
              <a:rPr lang="mk-MK" dirty="0" err="1"/>
              <a:t>ЈПП</a:t>
            </a:r>
            <a:r>
              <a:rPr lang="mk-MK" dirty="0"/>
              <a:t> се поинаков начин на кој властите можат да испорачаат инфраструктура и јавни услуги во општеството</a:t>
            </a:r>
            <a:endParaRPr lang="en-US" dirty="0"/>
          </a:p>
          <a:p>
            <a:r>
              <a:rPr lang="mk-MK" dirty="0" err="1"/>
              <a:t>ЈПП</a:t>
            </a:r>
            <a:r>
              <a:rPr lang="mk-MK" dirty="0"/>
              <a:t> е дефинирано со формален договор склучен помеѓу субјект од јавниот сектор и субјект од приватниот сектор, каде</a:t>
            </a:r>
            <a:r>
              <a:rPr lang="en-US" dirty="0"/>
              <a:t>:</a:t>
            </a:r>
          </a:p>
          <a:p>
            <a:pPr lvl="1"/>
            <a:r>
              <a:rPr lang="mk-MK" dirty="0"/>
              <a:t>Приватниот субјект се согласува да го вложи целиот капитал потребен за изградба на инфраструктурата односно проектот за јавни услуги</a:t>
            </a:r>
            <a:endParaRPr lang="en-US" dirty="0"/>
          </a:p>
          <a:p>
            <a:pPr lvl="1"/>
            <a:r>
              <a:rPr lang="mk-MK" dirty="0"/>
              <a:t>Двете страни се согласуваат да го спроведат и одржуваат проектот во согласност со одреден стандард за подолг период</a:t>
            </a:r>
            <a:endParaRPr lang="en-US" dirty="0"/>
          </a:p>
          <a:p>
            <a:pPr lvl="1"/>
            <a:r>
              <a:rPr lang="mk-MK" dirty="0"/>
              <a:t>Проектот ѝ се враќа на владата во добра и функционална состојба на крајот на договорот</a:t>
            </a:r>
            <a:endParaRPr lang="en-US" dirty="0"/>
          </a:p>
          <a:p>
            <a:pPr lvl="1"/>
            <a:r>
              <a:rPr lang="mk-MK" dirty="0"/>
              <a:t>Инвестицијата се враќа преку комбинацијата на надоместоци за услугите што ги плаќаат корисниците и, потенцијално, периодични плаќања од страна на владата</a:t>
            </a:r>
            <a:endParaRPr lang="en-US" dirty="0"/>
          </a:p>
          <a:p>
            <a:r>
              <a:rPr lang="mk-MK" dirty="0"/>
              <a:t>Карактеристики на </a:t>
            </a:r>
            <a:r>
              <a:rPr lang="mk-MK" dirty="0" err="1"/>
              <a:t>ЈПП</a:t>
            </a:r>
            <a:endParaRPr lang="en-US" dirty="0"/>
          </a:p>
          <a:p>
            <a:pPr lvl="1"/>
            <a:r>
              <a:rPr lang="mk-MK" dirty="0"/>
              <a:t>Владата објавува дека постои можност за </a:t>
            </a:r>
            <a:r>
              <a:rPr lang="mk-MK" dirty="0" err="1"/>
              <a:t>ЈПП</a:t>
            </a:r>
            <a:r>
              <a:rPr lang="mk-MK" dirty="0"/>
              <a:t> на транспарентен начин, на кој што конкурира приватниот сектор</a:t>
            </a:r>
            <a:endParaRPr lang="en-US" dirty="0"/>
          </a:p>
          <a:p>
            <a:pPr lvl="1"/>
            <a:r>
              <a:rPr lang="mk-MK" dirty="0"/>
              <a:t>Приватниот субјект го презема најголемиот дел од ризикот за финансирање на проектирањето, изградбата и работењето на проектот</a:t>
            </a:r>
            <a:endParaRPr lang="en-US" dirty="0"/>
          </a:p>
          <a:p>
            <a:pPr lvl="1"/>
            <a:r>
              <a:rPr lang="mk-MK" dirty="0"/>
              <a:t>Улогата на владата е главно да врши надзор и да го следи спроведувањето на проектот и да ги спроведува стандардите за учинок, онака како што се предвидени во договорот за </a:t>
            </a:r>
            <a:r>
              <a:rPr lang="mk-MK" dirty="0" err="1"/>
              <a:t>ЈПП</a:t>
            </a:r>
            <a:endParaRPr lang="en-US" dirty="0"/>
          </a:p>
          <a:p>
            <a:pPr lvl="1"/>
            <a:endParaRPr lang="en-US" dirty="0"/>
          </a:p>
        </p:txBody>
      </p:sp>
    </p:spTree>
    <p:extLst>
      <p:ext uri="{BB962C8B-B14F-4D97-AF65-F5344CB8AC3E}">
        <p14:creationId xmlns:p14="http://schemas.microsoft.com/office/powerpoint/2010/main" val="1996193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1626036D-8CA3-6D4A-8665-CC4D426E5356}"/>
              </a:ext>
            </a:extLst>
          </p:cNvPr>
          <p:cNvSpPr/>
          <p:nvPr/>
        </p:nvSpPr>
        <p:spPr>
          <a:xfrm>
            <a:off x="6173355" y="2817542"/>
            <a:ext cx="3061521" cy="3480999"/>
          </a:xfrm>
          <a:prstGeom prst="rect">
            <a:avLst/>
          </a:prstGeom>
          <a:solidFill>
            <a:srgbClr val="FFFF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654B0F-D9BF-5B4F-AA1B-6705F245D7AC}"/>
              </a:ext>
            </a:extLst>
          </p:cNvPr>
          <p:cNvSpPr>
            <a:spLocks noGrp="1"/>
          </p:cNvSpPr>
          <p:nvPr>
            <p:ph type="title"/>
          </p:nvPr>
        </p:nvSpPr>
        <p:spPr/>
        <p:txBody>
          <a:bodyPr/>
          <a:lstStyle/>
          <a:p>
            <a:r>
              <a:rPr lang="mk-MK" dirty="0"/>
              <a:t>Како </a:t>
            </a:r>
            <a:r>
              <a:rPr lang="mk-MK" dirty="0" err="1"/>
              <a:t>ЈПП</a:t>
            </a:r>
            <a:r>
              <a:rPr lang="mk-MK" dirty="0"/>
              <a:t> се разликуваат од обичните јавни проекти</a:t>
            </a:r>
            <a:r>
              <a:rPr lang="en-US" dirty="0"/>
              <a:t>? </a:t>
            </a:r>
          </a:p>
        </p:txBody>
      </p:sp>
      <p:sp>
        <p:nvSpPr>
          <p:cNvPr id="3" name="Content Placeholder 2">
            <a:extLst>
              <a:ext uri="{FF2B5EF4-FFF2-40B4-BE49-F238E27FC236}">
                <a16:creationId xmlns:a16="http://schemas.microsoft.com/office/drawing/2014/main" id="{85E40590-227B-7A46-B94B-CED4B610DE86}"/>
              </a:ext>
            </a:extLst>
          </p:cNvPr>
          <p:cNvSpPr>
            <a:spLocks noGrp="1"/>
          </p:cNvSpPr>
          <p:nvPr>
            <p:ph idx="1"/>
          </p:nvPr>
        </p:nvSpPr>
        <p:spPr>
          <a:xfrm>
            <a:off x="838200" y="811033"/>
            <a:ext cx="10515600" cy="754116"/>
          </a:xfrm>
        </p:spPr>
        <p:txBody>
          <a:bodyPr>
            <a:normAutofit/>
          </a:bodyPr>
          <a:lstStyle/>
          <a:p>
            <a:pPr marL="0" indent="0" algn="ctr">
              <a:buNone/>
            </a:pPr>
            <a:r>
              <a:rPr lang="mk-MK" sz="2800" b="1" dirty="0"/>
              <a:t>Спектар на испорака на јавни услуги</a:t>
            </a:r>
            <a:endParaRPr lang="en-US" sz="2800" b="1" dirty="0"/>
          </a:p>
        </p:txBody>
      </p:sp>
      <p:sp>
        <p:nvSpPr>
          <p:cNvPr id="6" name="Right Triangle 5">
            <a:extLst>
              <a:ext uri="{FF2B5EF4-FFF2-40B4-BE49-F238E27FC236}">
                <a16:creationId xmlns:a16="http://schemas.microsoft.com/office/drawing/2014/main" id="{FDB179B8-E1B9-4A4C-B191-24CF644AF0F3}"/>
              </a:ext>
            </a:extLst>
          </p:cNvPr>
          <p:cNvSpPr/>
          <p:nvPr/>
        </p:nvSpPr>
        <p:spPr>
          <a:xfrm>
            <a:off x="1462149" y="1678836"/>
            <a:ext cx="8858992" cy="1140031"/>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Triangle 6">
            <a:extLst>
              <a:ext uri="{FF2B5EF4-FFF2-40B4-BE49-F238E27FC236}">
                <a16:creationId xmlns:a16="http://schemas.microsoft.com/office/drawing/2014/main" id="{48146E9E-EBBA-EB40-8664-A826CF800D64}"/>
              </a:ext>
            </a:extLst>
          </p:cNvPr>
          <p:cNvSpPr/>
          <p:nvPr/>
        </p:nvSpPr>
        <p:spPr>
          <a:xfrm flipH="1" flipV="1">
            <a:off x="1870859" y="1620679"/>
            <a:ext cx="8858992" cy="1140031"/>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14288"/>
            <a:endParaRPr lang="en-US" dirty="0"/>
          </a:p>
        </p:txBody>
      </p:sp>
      <p:sp>
        <p:nvSpPr>
          <p:cNvPr id="9" name="Right Triangle 8">
            <a:extLst>
              <a:ext uri="{FF2B5EF4-FFF2-40B4-BE49-F238E27FC236}">
                <a16:creationId xmlns:a16="http://schemas.microsoft.com/office/drawing/2014/main" id="{1BCD9890-2528-BE4F-BA96-C8CBF9D920F1}"/>
              </a:ext>
            </a:extLst>
          </p:cNvPr>
          <p:cNvSpPr/>
          <p:nvPr/>
        </p:nvSpPr>
        <p:spPr>
          <a:xfrm>
            <a:off x="6173355" y="5401477"/>
            <a:ext cx="4147786" cy="1140031"/>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0FB393BE-3CDB-854B-81DB-6666BBE87B7E}"/>
              </a:ext>
            </a:extLst>
          </p:cNvPr>
          <p:cNvSpPr txBox="1"/>
          <p:nvPr/>
        </p:nvSpPr>
        <p:spPr>
          <a:xfrm>
            <a:off x="1608612" y="2172536"/>
            <a:ext cx="3817257" cy="646331"/>
          </a:xfrm>
          <a:prstGeom prst="rect">
            <a:avLst/>
          </a:prstGeom>
          <a:noFill/>
        </p:spPr>
        <p:txBody>
          <a:bodyPr wrap="square" rtlCol="0">
            <a:spAutoFit/>
          </a:bodyPr>
          <a:lstStyle/>
          <a:p>
            <a:r>
              <a:rPr lang="mk-MK" b="1" dirty="0">
                <a:solidFill>
                  <a:schemeClr val="bg1"/>
                </a:solidFill>
              </a:rPr>
              <a:t>Степен до кој јавниот партнер </a:t>
            </a:r>
            <a:r>
              <a:rPr lang="en-US" b="1" dirty="0">
                <a:solidFill>
                  <a:schemeClr val="bg1"/>
                </a:solidFill>
              </a:rPr>
              <a:t> </a:t>
            </a:r>
            <a:r>
              <a:rPr lang="mk-MK" b="1" dirty="0">
                <a:solidFill>
                  <a:schemeClr val="bg1"/>
                </a:solidFill>
              </a:rPr>
              <a:t>ја испорачува услугата</a:t>
            </a:r>
            <a:endParaRPr lang="en-US" b="1" dirty="0">
              <a:solidFill>
                <a:schemeClr val="bg1"/>
              </a:solidFill>
            </a:endParaRPr>
          </a:p>
        </p:txBody>
      </p:sp>
      <p:sp>
        <p:nvSpPr>
          <p:cNvPr id="11" name="TextBox 10">
            <a:extLst>
              <a:ext uri="{FF2B5EF4-FFF2-40B4-BE49-F238E27FC236}">
                <a16:creationId xmlns:a16="http://schemas.microsoft.com/office/drawing/2014/main" id="{9B6BA888-6940-D741-849F-7F10D4613F64}"/>
              </a:ext>
            </a:extLst>
          </p:cNvPr>
          <p:cNvSpPr txBox="1"/>
          <p:nvPr/>
        </p:nvSpPr>
        <p:spPr>
          <a:xfrm>
            <a:off x="7707085" y="1836365"/>
            <a:ext cx="3015174" cy="646331"/>
          </a:xfrm>
          <a:prstGeom prst="rect">
            <a:avLst/>
          </a:prstGeom>
          <a:noFill/>
        </p:spPr>
        <p:txBody>
          <a:bodyPr wrap="square" rtlCol="0">
            <a:spAutoFit/>
          </a:bodyPr>
          <a:lstStyle/>
          <a:p>
            <a:pPr algn="r"/>
            <a:r>
              <a:rPr lang="mk-MK" b="1" dirty="0">
                <a:solidFill>
                  <a:schemeClr val="bg1"/>
                </a:solidFill>
              </a:rPr>
              <a:t>Степен до кој јавниот сектор ја регулира услугата</a:t>
            </a:r>
            <a:endParaRPr lang="en-US" b="1" dirty="0">
              <a:solidFill>
                <a:schemeClr val="bg1"/>
              </a:solidFill>
            </a:endParaRPr>
          </a:p>
        </p:txBody>
      </p:sp>
      <p:sp>
        <p:nvSpPr>
          <p:cNvPr id="17" name="Rectangle 16">
            <a:extLst>
              <a:ext uri="{FF2B5EF4-FFF2-40B4-BE49-F238E27FC236}">
                <a16:creationId xmlns:a16="http://schemas.microsoft.com/office/drawing/2014/main" id="{BDCDE198-B220-684B-BAB8-9E2736DA609E}"/>
              </a:ext>
            </a:extLst>
          </p:cNvPr>
          <p:cNvSpPr/>
          <p:nvPr/>
        </p:nvSpPr>
        <p:spPr>
          <a:xfrm>
            <a:off x="1462150" y="5397905"/>
            <a:ext cx="4711206" cy="11400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cxnSp>
        <p:nvCxnSpPr>
          <p:cNvPr id="19" name="Straight Connector 18">
            <a:extLst>
              <a:ext uri="{FF2B5EF4-FFF2-40B4-BE49-F238E27FC236}">
                <a16:creationId xmlns:a16="http://schemas.microsoft.com/office/drawing/2014/main" id="{718544AA-0E0E-CD45-9561-24D04D8817F0}"/>
              </a:ext>
            </a:extLst>
          </p:cNvPr>
          <p:cNvCxnSpPr>
            <a:cxnSpLocks/>
            <a:stCxn id="9" idx="2"/>
          </p:cNvCxnSpPr>
          <p:nvPr/>
        </p:nvCxnSpPr>
        <p:spPr>
          <a:xfrm flipV="1">
            <a:off x="6173355" y="1294593"/>
            <a:ext cx="0" cy="5246915"/>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646CFEF-0143-7249-981C-C80CA824A804}"/>
              </a:ext>
            </a:extLst>
          </p:cNvPr>
          <p:cNvSpPr txBox="1"/>
          <p:nvPr/>
        </p:nvSpPr>
        <p:spPr>
          <a:xfrm>
            <a:off x="1132114" y="3357440"/>
            <a:ext cx="1494972" cy="1754326"/>
          </a:xfrm>
          <a:prstGeom prst="rect">
            <a:avLst/>
          </a:prstGeom>
          <a:noFill/>
        </p:spPr>
        <p:txBody>
          <a:bodyPr wrap="square" rtlCol="0">
            <a:spAutoFit/>
          </a:bodyPr>
          <a:lstStyle/>
          <a:p>
            <a:endParaRPr lang="en-US" dirty="0"/>
          </a:p>
          <a:p>
            <a:r>
              <a:rPr lang="mk-MK" dirty="0"/>
              <a:t>Целосно јавна инвестиција, изградба и работење</a:t>
            </a:r>
            <a:endParaRPr lang="en-US" dirty="0"/>
          </a:p>
        </p:txBody>
      </p:sp>
      <p:sp>
        <p:nvSpPr>
          <p:cNvPr id="13" name="TextBox 12">
            <a:extLst>
              <a:ext uri="{FF2B5EF4-FFF2-40B4-BE49-F238E27FC236}">
                <a16:creationId xmlns:a16="http://schemas.microsoft.com/office/drawing/2014/main" id="{412DAFE2-3D2B-5D4B-9125-DF2DFE454093}"/>
              </a:ext>
            </a:extLst>
          </p:cNvPr>
          <p:cNvSpPr txBox="1"/>
          <p:nvPr/>
        </p:nvSpPr>
        <p:spPr>
          <a:xfrm>
            <a:off x="2627086" y="3357440"/>
            <a:ext cx="1684977" cy="2585323"/>
          </a:xfrm>
          <a:prstGeom prst="rect">
            <a:avLst/>
          </a:prstGeom>
          <a:noFill/>
        </p:spPr>
        <p:txBody>
          <a:bodyPr wrap="square" rtlCol="0">
            <a:spAutoFit/>
          </a:bodyPr>
          <a:lstStyle/>
          <a:p>
            <a:r>
              <a:rPr lang="mk-MK" b="1" dirty="0"/>
              <a:t>Градење</a:t>
            </a:r>
            <a:endParaRPr lang="en-US" b="1" dirty="0"/>
          </a:p>
          <a:p>
            <a:r>
              <a:rPr lang="mk-MK" dirty="0"/>
              <a:t>Јавен проект, спецификација на тендер</a:t>
            </a:r>
            <a:r>
              <a:rPr lang="en-US" dirty="0"/>
              <a:t> </a:t>
            </a:r>
            <a:r>
              <a:rPr lang="mk-MK" dirty="0"/>
              <a:t>и финансирање</a:t>
            </a:r>
            <a:r>
              <a:rPr lang="en-US" dirty="0"/>
              <a:t>; </a:t>
            </a:r>
            <a:r>
              <a:rPr lang="mk-MK" dirty="0"/>
              <a:t>приватен сектор: градба; јавен сектор: работење</a:t>
            </a:r>
            <a:endParaRPr lang="en-US" dirty="0"/>
          </a:p>
        </p:txBody>
      </p:sp>
      <p:sp>
        <p:nvSpPr>
          <p:cNvPr id="14" name="TextBox 13">
            <a:extLst>
              <a:ext uri="{FF2B5EF4-FFF2-40B4-BE49-F238E27FC236}">
                <a16:creationId xmlns:a16="http://schemas.microsoft.com/office/drawing/2014/main" id="{0B753AC7-AFB6-6047-9B3C-B7EA44A19471}"/>
              </a:ext>
            </a:extLst>
          </p:cNvPr>
          <p:cNvSpPr txBox="1"/>
          <p:nvPr/>
        </p:nvSpPr>
        <p:spPr>
          <a:xfrm>
            <a:off x="4312063" y="3353885"/>
            <a:ext cx="1718789" cy="2862322"/>
          </a:xfrm>
          <a:prstGeom prst="rect">
            <a:avLst/>
          </a:prstGeom>
          <a:noFill/>
        </p:spPr>
        <p:txBody>
          <a:bodyPr wrap="square" rtlCol="0">
            <a:spAutoFit/>
          </a:bodyPr>
          <a:lstStyle/>
          <a:p>
            <a:r>
              <a:rPr lang="mk-MK" b="1" dirty="0"/>
              <a:t>Проектирање- градење</a:t>
            </a:r>
            <a:endParaRPr lang="en-US" b="1" dirty="0"/>
          </a:p>
          <a:p>
            <a:r>
              <a:rPr lang="mk-MK" dirty="0"/>
              <a:t>Јавен сектор: спецификација</a:t>
            </a:r>
            <a:r>
              <a:rPr lang="en-US" dirty="0"/>
              <a:t>; </a:t>
            </a:r>
            <a:r>
              <a:rPr lang="mk-MK" dirty="0"/>
              <a:t>Приватен сектор: проект и изградба</a:t>
            </a:r>
            <a:r>
              <a:rPr lang="en-US" dirty="0"/>
              <a:t>;</a:t>
            </a:r>
          </a:p>
          <a:p>
            <a:r>
              <a:rPr lang="mk-MK" dirty="0"/>
              <a:t>Јавен сектор: финансирање и работење</a:t>
            </a:r>
            <a:endParaRPr lang="en-US" dirty="0"/>
          </a:p>
        </p:txBody>
      </p:sp>
      <p:sp>
        <p:nvSpPr>
          <p:cNvPr id="16" name="TextBox 15">
            <a:extLst>
              <a:ext uri="{FF2B5EF4-FFF2-40B4-BE49-F238E27FC236}">
                <a16:creationId xmlns:a16="http://schemas.microsoft.com/office/drawing/2014/main" id="{E76C9A21-316A-0C42-8A13-85F3802B7E92}"/>
              </a:ext>
            </a:extLst>
          </p:cNvPr>
          <p:cNvSpPr txBox="1"/>
          <p:nvPr/>
        </p:nvSpPr>
        <p:spPr>
          <a:xfrm>
            <a:off x="9234878" y="3353885"/>
            <a:ext cx="2013079" cy="2862322"/>
          </a:xfrm>
          <a:prstGeom prst="rect">
            <a:avLst/>
          </a:prstGeom>
          <a:noFill/>
        </p:spPr>
        <p:txBody>
          <a:bodyPr wrap="square" rtlCol="0">
            <a:spAutoFit/>
          </a:bodyPr>
          <a:lstStyle/>
          <a:p>
            <a:r>
              <a:rPr lang="mk-MK" dirty="0"/>
              <a:t>Јавниот сектор</a:t>
            </a:r>
            <a:r>
              <a:rPr lang="en-US" dirty="0"/>
              <a:t> </a:t>
            </a:r>
            <a:r>
              <a:rPr lang="mk-MK" i="1" dirty="0"/>
              <a:t>трајно </a:t>
            </a:r>
            <a:r>
              <a:rPr lang="mk-MK" dirty="0"/>
              <a:t>го продава средството на приватниот сектор</a:t>
            </a:r>
            <a:r>
              <a:rPr lang="en-US" dirty="0"/>
              <a:t>; </a:t>
            </a:r>
            <a:r>
              <a:rPr lang="mk-MK" dirty="0"/>
              <a:t>Приватниот сектор работи</a:t>
            </a:r>
            <a:r>
              <a:rPr lang="en-US" dirty="0"/>
              <a:t>; </a:t>
            </a:r>
            <a:r>
              <a:rPr lang="mk-MK" dirty="0"/>
              <a:t>Јавниот сектор регулира тарифи и услуги</a:t>
            </a:r>
            <a:endParaRPr lang="en-US" dirty="0"/>
          </a:p>
        </p:txBody>
      </p:sp>
      <p:sp>
        <p:nvSpPr>
          <p:cNvPr id="24" name="TextBox 23">
            <a:extLst>
              <a:ext uri="{FF2B5EF4-FFF2-40B4-BE49-F238E27FC236}">
                <a16:creationId xmlns:a16="http://schemas.microsoft.com/office/drawing/2014/main" id="{66B611D9-BA33-164C-94A3-2F0EAD7552F2}"/>
              </a:ext>
            </a:extLst>
          </p:cNvPr>
          <p:cNvSpPr txBox="1"/>
          <p:nvPr/>
        </p:nvSpPr>
        <p:spPr>
          <a:xfrm>
            <a:off x="9234879" y="2870866"/>
            <a:ext cx="1719355" cy="369332"/>
          </a:xfrm>
          <a:prstGeom prst="rect">
            <a:avLst/>
          </a:prstGeom>
          <a:noFill/>
        </p:spPr>
        <p:txBody>
          <a:bodyPr wrap="square" rtlCol="0">
            <a:spAutoFit/>
          </a:bodyPr>
          <a:lstStyle/>
          <a:p>
            <a:pPr algn="ctr"/>
            <a:r>
              <a:rPr lang="mk-MK" b="1" dirty="0"/>
              <a:t>Приватизација</a:t>
            </a:r>
            <a:endParaRPr lang="en-US" b="1" dirty="0"/>
          </a:p>
        </p:txBody>
      </p:sp>
      <p:sp>
        <p:nvSpPr>
          <p:cNvPr id="25" name="TextBox 24">
            <a:extLst>
              <a:ext uri="{FF2B5EF4-FFF2-40B4-BE49-F238E27FC236}">
                <a16:creationId xmlns:a16="http://schemas.microsoft.com/office/drawing/2014/main" id="{C877C97C-9C6F-2B49-B070-E610335A6523}"/>
              </a:ext>
            </a:extLst>
          </p:cNvPr>
          <p:cNvSpPr txBox="1"/>
          <p:nvPr/>
        </p:nvSpPr>
        <p:spPr>
          <a:xfrm>
            <a:off x="6241969" y="2873712"/>
            <a:ext cx="3135405" cy="369332"/>
          </a:xfrm>
          <a:prstGeom prst="rect">
            <a:avLst/>
          </a:prstGeom>
          <a:noFill/>
        </p:spPr>
        <p:txBody>
          <a:bodyPr wrap="square" rtlCol="0">
            <a:spAutoFit/>
          </a:bodyPr>
          <a:lstStyle/>
          <a:p>
            <a:pPr algn="ctr"/>
            <a:r>
              <a:rPr lang="mk-MK" b="1" dirty="0"/>
              <a:t>Јавно приватно партнерство</a:t>
            </a:r>
            <a:endParaRPr lang="en-US" b="1" dirty="0"/>
          </a:p>
        </p:txBody>
      </p:sp>
      <p:sp>
        <p:nvSpPr>
          <p:cNvPr id="26" name="TextBox 25">
            <a:extLst>
              <a:ext uri="{FF2B5EF4-FFF2-40B4-BE49-F238E27FC236}">
                <a16:creationId xmlns:a16="http://schemas.microsoft.com/office/drawing/2014/main" id="{ACF729EA-E4C2-7546-83F1-80814F91CEDA}"/>
              </a:ext>
            </a:extLst>
          </p:cNvPr>
          <p:cNvSpPr txBox="1"/>
          <p:nvPr/>
        </p:nvSpPr>
        <p:spPr>
          <a:xfrm>
            <a:off x="6312647" y="3171723"/>
            <a:ext cx="1333826" cy="646331"/>
          </a:xfrm>
          <a:prstGeom prst="rect">
            <a:avLst/>
          </a:prstGeom>
          <a:noFill/>
        </p:spPr>
        <p:txBody>
          <a:bodyPr wrap="square" rtlCol="0">
            <a:spAutoFit/>
          </a:bodyPr>
          <a:lstStyle/>
          <a:p>
            <a:pPr algn="ctr"/>
            <a:r>
              <a:rPr lang="mk-MK" b="1" dirty="0"/>
              <a:t>Не е концесија</a:t>
            </a:r>
            <a:endParaRPr lang="en-US" b="1" dirty="0"/>
          </a:p>
        </p:txBody>
      </p:sp>
      <p:sp>
        <p:nvSpPr>
          <p:cNvPr id="27" name="TextBox 26">
            <a:extLst>
              <a:ext uri="{FF2B5EF4-FFF2-40B4-BE49-F238E27FC236}">
                <a16:creationId xmlns:a16="http://schemas.microsoft.com/office/drawing/2014/main" id="{97845FC6-916A-DF41-9C2A-5FD441C9FAA7}"/>
              </a:ext>
            </a:extLst>
          </p:cNvPr>
          <p:cNvSpPr txBox="1"/>
          <p:nvPr/>
        </p:nvSpPr>
        <p:spPr>
          <a:xfrm>
            <a:off x="7646469" y="3309866"/>
            <a:ext cx="1344799" cy="369332"/>
          </a:xfrm>
          <a:prstGeom prst="rect">
            <a:avLst/>
          </a:prstGeom>
          <a:noFill/>
        </p:spPr>
        <p:txBody>
          <a:bodyPr wrap="square" rtlCol="0">
            <a:spAutoFit/>
          </a:bodyPr>
          <a:lstStyle/>
          <a:p>
            <a:pPr algn="ctr"/>
            <a:r>
              <a:rPr lang="mk-MK" b="1" dirty="0"/>
              <a:t>Концесија</a:t>
            </a:r>
            <a:endParaRPr lang="en-US" b="1" dirty="0"/>
          </a:p>
        </p:txBody>
      </p:sp>
      <p:sp>
        <p:nvSpPr>
          <p:cNvPr id="28" name="TextBox 27">
            <a:extLst>
              <a:ext uri="{FF2B5EF4-FFF2-40B4-BE49-F238E27FC236}">
                <a16:creationId xmlns:a16="http://schemas.microsoft.com/office/drawing/2014/main" id="{B4183E21-B03D-5A44-8ED7-51AAAC08DF08}"/>
              </a:ext>
            </a:extLst>
          </p:cNvPr>
          <p:cNvSpPr txBox="1"/>
          <p:nvPr/>
        </p:nvSpPr>
        <p:spPr>
          <a:xfrm>
            <a:off x="2627086" y="2906334"/>
            <a:ext cx="3468905" cy="369332"/>
          </a:xfrm>
          <a:prstGeom prst="rect">
            <a:avLst/>
          </a:prstGeom>
          <a:noFill/>
        </p:spPr>
        <p:txBody>
          <a:bodyPr wrap="square" rtlCol="0">
            <a:spAutoFit/>
          </a:bodyPr>
          <a:lstStyle/>
          <a:p>
            <a:pPr algn="ctr"/>
            <a:r>
              <a:rPr lang="mk-MK" b="1" dirty="0"/>
              <a:t>Традиционална јавна набавка</a:t>
            </a:r>
            <a:endParaRPr lang="en-US" b="1" dirty="0"/>
          </a:p>
        </p:txBody>
      </p:sp>
      <p:sp>
        <p:nvSpPr>
          <p:cNvPr id="30" name="TextBox 29">
            <a:extLst>
              <a:ext uri="{FF2B5EF4-FFF2-40B4-BE49-F238E27FC236}">
                <a16:creationId xmlns:a16="http://schemas.microsoft.com/office/drawing/2014/main" id="{60C55970-3083-F34E-860D-D23FFE2378BE}"/>
              </a:ext>
            </a:extLst>
          </p:cNvPr>
          <p:cNvSpPr txBox="1"/>
          <p:nvPr/>
        </p:nvSpPr>
        <p:spPr>
          <a:xfrm>
            <a:off x="725687" y="2901431"/>
            <a:ext cx="2094914" cy="646331"/>
          </a:xfrm>
          <a:prstGeom prst="rect">
            <a:avLst/>
          </a:prstGeom>
          <a:noFill/>
        </p:spPr>
        <p:txBody>
          <a:bodyPr wrap="square" rtlCol="0">
            <a:spAutoFit/>
          </a:bodyPr>
          <a:lstStyle/>
          <a:p>
            <a:pPr algn="ctr"/>
            <a:r>
              <a:rPr lang="mk-MK" b="1" dirty="0"/>
              <a:t>Јавно претпријатие</a:t>
            </a:r>
            <a:endParaRPr lang="en-US" b="1" dirty="0"/>
          </a:p>
        </p:txBody>
      </p:sp>
      <p:sp>
        <p:nvSpPr>
          <p:cNvPr id="35" name="TextBox 34">
            <a:extLst>
              <a:ext uri="{FF2B5EF4-FFF2-40B4-BE49-F238E27FC236}">
                <a16:creationId xmlns:a16="http://schemas.microsoft.com/office/drawing/2014/main" id="{33C4F9E2-0F20-224C-8CEC-201263A647F5}"/>
              </a:ext>
            </a:extLst>
          </p:cNvPr>
          <p:cNvSpPr txBox="1"/>
          <p:nvPr/>
        </p:nvSpPr>
        <p:spPr>
          <a:xfrm>
            <a:off x="4054431" y="1260187"/>
            <a:ext cx="2056415" cy="369332"/>
          </a:xfrm>
          <a:prstGeom prst="rect">
            <a:avLst/>
          </a:prstGeom>
          <a:noFill/>
        </p:spPr>
        <p:txBody>
          <a:bodyPr wrap="square" rtlCol="0">
            <a:spAutoFit/>
          </a:bodyPr>
          <a:lstStyle/>
          <a:p>
            <a:pPr algn="r"/>
            <a:r>
              <a:rPr lang="mk-MK" dirty="0"/>
              <a:t>Јавна инвестиција</a:t>
            </a:r>
            <a:endParaRPr lang="en-US" dirty="0"/>
          </a:p>
        </p:txBody>
      </p:sp>
      <p:sp>
        <p:nvSpPr>
          <p:cNvPr id="36" name="TextBox 35">
            <a:extLst>
              <a:ext uri="{FF2B5EF4-FFF2-40B4-BE49-F238E27FC236}">
                <a16:creationId xmlns:a16="http://schemas.microsoft.com/office/drawing/2014/main" id="{4364A6D3-34FB-B34A-926A-D5C2F89D9CFA}"/>
              </a:ext>
            </a:extLst>
          </p:cNvPr>
          <p:cNvSpPr txBox="1"/>
          <p:nvPr/>
        </p:nvSpPr>
        <p:spPr>
          <a:xfrm>
            <a:off x="6241969" y="1264316"/>
            <a:ext cx="2400117" cy="369332"/>
          </a:xfrm>
          <a:prstGeom prst="rect">
            <a:avLst/>
          </a:prstGeom>
          <a:noFill/>
        </p:spPr>
        <p:txBody>
          <a:bodyPr wrap="square" rtlCol="0">
            <a:spAutoFit/>
          </a:bodyPr>
          <a:lstStyle/>
          <a:p>
            <a:r>
              <a:rPr lang="mk-MK" dirty="0"/>
              <a:t>Приватна инвестиција</a:t>
            </a:r>
            <a:endParaRPr lang="en-US" dirty="0"/>
          </a:p>
        </p:txBody>
      </p:sp>
      <p:cxnSp>
        <p:nvCxnSpPr>
          <p:cNvPr id="38" name="Straight Arrow Connector 37">
            <a:extLst>
              <a:ext uri="{FF2B5EF4-FFF2-40B4-BE49-F238E27FC236}">
                <a16:creationId xmlns:a16="http://schemas.microsoft.com/office/drawing/2014/main" id="{70D5C145-279A-2544-ABF2-FED920E446ED}"/>
              </a:ext>
            </a:extLst>
          </p:cNvPr>
          <p:cNvCxnSpPr>
            <a:cxnSpLocks/>
            <a:stCxn id="36" idx="3"/>
          </p:cNvCxnSpPr>
          <p:nvPr/>
        </p:nvCxnSpPr>
        <p:spPr>
          <a:xfrm>
            <a:off x="8642086" y="1448982"/>
            <a:ext cx="592790" cy="4"/>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5086FC1-6E7F-884E-AD80-97A17A00C63F}"/>
              </a:ext>
            </a:extLst>
          </p:cNvPr>
          <p:cNvCxnSpPr>
            <a:cxnSpLocks/>
          </p:cNvCxnSpPr>
          <p:nvPr/>
        </p:nvCxnSpPr>
        <p:spPr>
          <a:xfrm flipH="1">
            <a:off x="3213429" y="1448982"/>
            <a:ext cx="1010228" cy="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5287E4C-F487-6642-ACA4-BCEBFC730287}"/>
              </a:ext>
            </a:extLst>
          </p:cNvPr>
          <p:cNvCxnSpPr>
            <a:cxnSpLocks/>
          </p:cNvCxnSpPr>
          <p:nvPr/>
        </p:nvCxnSpPr>
        <p:spPr>
          <a:xfrm flipV="1">
            <a:off x="7646472" y="3270763"/>
            <a:ext cx="0" cy="3266411"/>
          </a:xfrm>
          <a:prstGeom prst="line">
            <a:avLst/>
          </a:prstGeom>
          <a:ln w="28575">
            <a:solidFill>
              <a:srgbClr val="7030A0">
                <a:alpha val="50980"/>
              </a:srgb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0479210-6257-4548-B4F9-F7661D63F504}"/>
              </a:ext>
            </a:extLst>
          </p:cNvPr>
          <p:cNvSpPr txBox="1"/>
          <p:nvPr/>
        </p:nvSpPr>
        <p:spPr>
          <a:xfrm>
            <a:off x="6381257" y="3817985"/>
            <a:ext cx="2714331" cy="2308324"/>
          </a:xfrm>
          <a:prstGeom prst="rect">
            <a:avLst/>
          </a:prstGeom>
          <a:noFill/>
        </p:spPr>
        <p:txBody>
          <a:bodyPr wrap="square" rtlCol="0">
            <a:spAutoFit/>
          </a:bodyPr>
          <a:lstStyle/>
          <a:p>
            <a:pPr algn="ctr"/>
            <a:r>
              <a:rPr lang="mk-MK" dirty="0"/>
              <a:t>Јавен сектор: спецификација</a:t>
            </a:r>
            <a:r>
              <a:rPr lang="en-US" dirty="0"/>
              <a:t>; </a:t>
            </a:r>
            <a:r>
              <a:rPr lang="mk-MK" dirty="0"/>
              <a:t>Приватен сектор: проект, градење, финансирање, работење</a:t>
            </a:r>
            <a:r>
              <a:rPr lang="en-US" dirty="0"/>
              <a:t>; </a:t>
            </a:r>
            <a:r>
              <a:rPr lang="mk-MK" dirty="0"/>
              <a:t>Јавен сектор: следење</a:t>
            </a:r>
            <a:r>
              <a:rPr lang="en-US" dirty="0"/>
              <a:t>;</a:t>
            </a:r>
          </a:p>
          <a:p>
            <a:pPr algn="ctr"/>
            <a:r>
              <a:rPr lang="mk-MK" dirty="0"/>
              <a:t>Јавниот сектор го добива средството на крајот на договорот</a:t>
            </a:r>
            <a:endParaRPr lang="en-US" dirty="0"/>
          </a:p>
        </p:txBody>
      </p:sp>
      <p:sp>
        <p:nvSpPr>
          <p:cNvPr id="42" name="Oval 41">
            <a:extLst>
              <a:ext uri="{FF2B5EF4-FFF2-40B4-BE49-F238E27FC236}">
                <a16:creationId xmlns:a16="http://schemas.microsoft.com/office/drawing/2014/main" id="{F5E3CC6C-0A94-D545-82A2-ECCAA0127713}"/>
              </a:ext>
            </a:extLst>
          </p:cNvPr>
          <p:cNvSpPr/>
          <p:nvPr/>
        </p:nvSpPr>
        <p:spPr>
          <a:xfrm>
            <a:off x="7576456" y="5733142"/>
            <a:ext cx="130629" cy="130629"/>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97BE1403-D323-C140-B8D0-48F48429FF8A}"/>
              </a:ext>
            </a:extLst>
          </p:cNvPr>
          <p:cNvSpPr txBox="1"/>
          <p:nvPr/>
        </p:nvSpPr>
        <p:spPr>
          <a:xfrm>
            <a:off x="7641770" y="5849058"/>
            <a:ext cx="517563" cy="307777"/>
          </a:xfrm>
          <a:prstGeom prst="rect">
            <a:avLst/>
          </a:prstGeom>
          <a:noFill/>
        </p:spPr>
        <p:txBody>
          <a:bodyPr wrap="square" rtlCol="0">
            <a:spAutoFit/>
          </a:bodyPr>
          <a:lstStyle/>
          <a:p>
            <a:r>
              <a:rPr lang="en-US" sz="1400" dirty="0">
                <a:solidFill>
                  <a:schemeClr val="bg1"/>
                </a:solidFill>
              </a:rPr>
              <a:t>50%</a:t>
            </a:r>
          </a:p>
        </p:txBody>
      </p:sp>
      <p:sp>
        <p:nvSpPr>
          <p:cNvPr id="44" name="TextBox 43">
            <a:extLst>
              <a:ext uri="{FF2B5EF4-FFF2-40B4-BE49-F238E27FC236}">
                <a16:creationId xmlns:a16="http://schemas.microsoft.com/office/drawing/2014/main" id="{CBE42E18-E4D6-1A4F-AB81-BFE49EFAD1C8}"/>
              </a:ext>
            </a:extLst>
          </p:cNvPr>
          <p:cNvSpPr txBox="1"/>
          <p:nvPr/>
        </p:nvSpPr>
        <p:spPr>
          <a:xfrm>
            <a:off x="1462149" y="5393002"/>
            <a:ext cx="709709" cy="307777"/>
          </a:xfrm>
          <a:prstGeom prst="rect">
            <a:avLst/>
          </a:prstGeom>
          <a:noFill/>
        </p:spPr>
        <p:txBody>
          <a:bodyPr wrap="square" rtlCol="0">
            <a:spAutoFit/>
          </a:bodyPr>
          <a:lstStyle/>
          <a:p>
            <a:r>
              <a:rPr lang="en-US" sz="1400" dirty="0">
                <a:solidFill>
                  <a:schemeClr val="bg1"/>
                </a:solidFill>
              </a:rPr>
              <a:t>100%</a:t>
            </a:r>
          </a:p>
        </p:txBody>
      </p:sp>
      <p:sp>
        <p:nvSpPr>
          <p:cNvPr id="32" name="TextBox 31">
            <a:extLst>
              <a:ext uri="{FF2B5EF4-FFF2-40B4-BE49-F238E27FC236}">
                <a16:creationId xmlns:a16="http://schemas.microsoft.com/office/drawing/2014/main" id="{85AB87BF-210F-E448-B71F-59DB762CCC66}"/>
              </a:ext>
            </a:extLst>
          </p:cNvPr>
          <p:cNvSpPr txBox="1"/>
          <p:nvPr/>
        </p:nvSpPr>
        <p:spPr>
          <a:xfrm>
            <a:off x="1392477" y="6278794"/>
            <a:ext cx="8364022" cy="323165"/>
          </a:xfrm>
          <a:prstGeom prst="rect">
            <a:avLst/>
          </a:prstGeom>
          <a:noFill/>
        </p:spPr>
        <p:txBody>
          <a:bodyPr wrap="square" rtlCol="0">
            <a:spAutoFit/>
          </a:bodyPr>
          <a:lstStyle/>
          <a:p>
            <a:r>
              <a:rPr lang="mk-MK" sz="1500" b="1" dirty="0">
                <a:solidFill>
                  <a:schemeClr val="bg1"/>
                </a:solidFill>
              </a:rPr>
              <a:t>Степен до кој парите од јавниот сектор го финансираат и/или ги покриваат трошоците на услугата</a:t>
            </a:r>
            <a:endParaRPr lang="en-US" sz="1500" b="1" dirty="0">
              <a:solidFill>
                <a:schemeClr val="bg1"/>
              </a:solidFill>
            </a:endParaRPr>
          </a:p>
        </p:txBody>
      </p:sp>
      <p:sp>
        <p:nvSpPr>
          <p:cNvPr id="47" name="TextBox 46">
            <a:extLst>
              <a:ext uri="{FF2B5EF4-FFF2-40B4-BE49-F238E27FC236}">
                <a16:creationId xmlns:a16="http://schemas.microsoft.com/office/drawing/2014/main" id="{1FFC6945-E045-FE40-8134-4C2E6BA6828A}"/>
              </a:ext>
            </a:extLst>
          </p:cNvPr>
          <p:cNvSpPr txBox="1"/>
          <p:nvPr/>
        </p:nvSpPr>
        <p:spPr>
          <a:xfrm>
            <a:off x="3651246" y="1579269"/>
            <a:ext cx="946879" cy="307777"/>
          </a:xfrm>
          <a:prstGeom prst="rect">
            <a:avLst/>
          </a:prstGeom>
          <a:noFill/>
        </p:spPr>
        <p:txBody>
          <a:bodyPr wrap="square" rtlCol="0">
            <a:spAutoFit/>
          </a:bodyPr>
          <a:lstStyle/>
          <a:p>
            <a:r>
              <a:rPr lang="mk-MK" sz="1400" dirty="0">
                <a:solidFill>
                  <a:schemeClr val="bg1"/>
                </a:solidFill>
              </a:rPr>
              <a:t>Политика</a:t>
            </a:r>
            <a:endParaRPr lang="en-US" sz="1400" dirty="0">
              <a:solidFill>
                <a:schemeClr val="bg1"/>
              </a:solidFill>
            </a:endParaRPr>
          </a:p>
        </p:txBody>
      </p:sp>
      <p:sp>
        <p:nvSpPr>
          <p:cNvPr id="48" name="TextBox 47">
            <a:extLst>
              <a:ext uri="{FF2B5EF4-FFF2-40B4-BE49-F238E27FC236}">
                <a16:creationId xmlns:a16="http://schemas.microsoft.com/office/drawing/2014/main" id="{C1111831-B7FD-E245-868A-AA62C6499C4C}"/>
              </a:ext>
            </a:extLst>
          </p:cNvPr>
          <p:cNvSpPr txBox="1"/>
          <p:nvPr/>
        </p:nvSpPr>
        <p:spPr>
          <a:xfrm>
            <a:off x="5887483" y="1612010"/>
            <a:ext cx="774574" cy="307777"/>
          </a:xfrm>
          <a:prstGeom prst="rect">
            <a:avLst/>
          </a:prstGeom>
          <a:noFill/>
        </p:spPr>
        <p:txBody>
          <a:bodyPr wrap="square" rtlCol="0">
            <a:spAutoFit/>
          </a:bodyPr>
          <a:lstStyle/>
          <a:p>
            <a:pPr algn="ctr"/>
            <a:r>
              <a:rPr lang="mk-MK" sz="1400" dirty="0">
                <a:solidFill>
                  <a:schemeClr val="bg1"/>
                </a:solidFill>
              </a:rPr>
              <a:t>Закони</a:t>
            </a:r>
            <a:endParaRPr lang="en-US" sz="1400" dirty="0">
              <a:solidFill>
                <a:schemeClr val="bg1"/>
              </a:solidFill>
            </a:endParaRPr>
          </a:p>
        </p:txBody>
      </p:sp>
      <p:sp>
        <p:nvSpPr>
          <p:cNvPr id="49" name="TextBox 48">
            <a:extLst>
              <a:ext uri="{FF2B5EF4-FFF2-40B4-BE49-F238E27FC236}">
                <a16:creationId xmlns:a16="http://schemas.microsoft.com/office/drawing/2014/main" id="{46015510-80FE-F04A-9538-884037B00765}"/>
              </a:ext>
            </a:extLst>
          </p:cNvPr>
          <p:cNvSpPr txBox="1"/>
          <p:nvPr/>
        </p:nvSpPr>
        <p:spPr>
          <a:xfrm>
            <a:off x="9124616" y="1598758"/>
            <a:ext cx="1537528" cy="307777"/>
          </a:xfrm>
          <a:prstGeom prst="rect">
            <a:avLst/>
          </a:prstGeom>
          <a:noFill/>
        </p:spPr>
        <p:txBody>
          <a:bodyPr wrap="square" rtlCol="0">
            <a:spAutoFit/>
          </a:bodyPr>
          <a:lstStyle/>
          <a:p>
            <a:pPr algn="r"/>
            <a:r>
              <a:rPr lang="mk-MK" sz="1400" dirty="0">
                <a:solidFill>
                  <a:schemeClr val="bg1"/>
                </a:solidFill>
              </a:rPr>
              <a:t>Регулативи</a:t>
            </a:r>
            <a:endParaRPr lang="en-US" sz="1400" dirty="0">
              <a:solidFill>
                <a:schemeClr val="bg1"/>
              </a:solidFill>
            </a:endParaRPr>
          </a:p>
        </p:txBody>
      </p:sp>
    </p:spTree>
    <p:extLst>
      <p:ext uri="{BB962C8B-B14F-4D97-AF65-F5344CB8AC3E}">
        <p14:creationId xmlns:p14="http://schemas.microsoft.com/office/powerpoint/2010/main" val="1113766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45475-E01A-8245-8174-C9A431BA36FC}"/>
              </a:ext>
            </a:extLst>
          </p:cNvPr>
          <p:cNvSpPr>
            <a:spLocks noGrp="1"/>
          </p:cNvSpPr>
          <p:nvPr>
            <p:ph type="title"/>
          </p:nvPr>
        </p:nvSpPr>
        <p:spPr/>
        <p:txBody>
          <a:bodyPr/>
          <a:lstStyle/>
          <a:p>
            <a:r>
              <a:rPr lang="mk-MK" dirty="0"/>
              <a:t>Зошто владите би користеле </a:t>
            </a:r>
            <a:r>
              <a:rPr lang="mk-MK" dirty="0" err="1"/>
              <a:t>ЈПП</a:t>
            </a:r>
            <a:r>
              <a:rPr lang="en-US" dirty="0"/>
              <a:t>?</a:t>
            </a:r>
          </a:p>
        </p:txBody>
      </p:sp>
      <p:sp>
        <p:nvSpPr>
          <p:cNvPr id="3" name="Content Placeholder 2">
            <a:extLst>
              <a:ext uri="{FF2B5EF4-FFF2-40B4-BE49-F238E27FC236}">
                <a16:creationId xmlns:a16="http://schemas.microsoft.com/office/drawing/2014/main" id="{9747BA01-CE22-C24F-B4DD-C43CD70B3C83}"/>
              </a:ext>
            </a:extLst>
          </p:cNvPr>
          <p:cNvSpPr>
            <a:spLocks noGrp="1"/>
          </p:cNvSpPr>
          <p:nvPr>
            <p:ph idx="1"/>
          </p:nvPr>
        </p:nvSpPr>
        <p:spPr/>
        <p:txBody>
          <a:bodyPr>
            <a:normAutofit fontScale="92500" lnSpcReduction="10000"/>
          </a:bodyPr>
          <a:lstStyle/>
          <a:p>
            <a:r>
              <a:rPr lang="mk-MK" b="1" dirty="0"/>
              <a:t>Пари</a:t>
            </a:r>
            <a:r>
              <a:rPr lang="en-US" b="1" dirty="0"/>
              <a:t>. </a:t>
            </a:r>
            <a:r>
              <a:rPr lang="en-US" dirty="0"/>
              <a:t> </a:t>
            </a:r>
            <a:r>
              <a:rPr lang="mk-MK" dirty="0"/>
              <a:t>Исплаќање и распределба на капиталните трошоци и трошоците за услугите во одреден временски период</a:t>
            </a:r>
            <a:endParaRPr lang="en-US" dirty="0"/>
          </a:p>
          <a:p>
            <a:pPr lvl="1"/>
            <a:r>
              <a:rPr lang="mk-MK" dirty="0"/>
              <a:t>Првично, на </a:t>
            </a:r>
            <a:r>
              <a:rPr lang="mk-MK" dirty="0" err="1"/>
              <a:t>ЈПП</a:t>
            </a:r>
            <a:r>
              <a:rPr lang="mk-MK" dirty="0"/>
              <a:t> се гледаше како на алатки за растегнување на буџетите на владите</a:t>
            </a:r>
            <a:endParaRPr lang="en-US" dirty="0"/>
          </a:p>
          <a:p>
            <a:pPr lvl="1"/>
            <a:r>
              <a:rPr lang="mk-MK" dirty="0"/>
              <a:t>Инфраструктурата би можела да се развие со користење на „парите на други луѓе“ и потоа да постепено да се отплати со тек на време</a:t>
            </a:r>
            <a:r>
              <a:rPr lang="en-US" dirty="0"/>
              <a:t>.</a:t>
            </a:r>
          </a:p>
          <a:p>
            <a:pPr lvl="2"/>
            <a:r>
              <a:rPr lang="mk-MK" dirty="0"/>
              <a:t>Кај концесиските проекти кои наплаќаат надоместоци од корисниците, инвестицијата и работењето можат скоро целосно да се вратата од надоместоците од корисниците на услугата, со што се минимизираат одливите на пари од владата</a:t>
            </a:r>
            <a:endParaRPr lang="en-US" dirty="0"/>
          </a:p>
          <a:p>
            <a:pPr lvl="2"/>
            <a:r>
              <a:rPr lang="mk-MK" dirty="0"/>
              <a:t>Кај проекти кои не се концесија и каде што владата платила за најголем дел или за целата услуга, ова претставува начин на одлагање на плаќањата на подолг временски период (не с</a:t>
            </a:r>
            <a:r>
              <a:rPr lang="mk-MK" sz="1800" dirty="0">
                <a:effectLst/>
                <a:latin typeface="Calibri" panose="020F0502020204030204" pitchFamily="34" charset="0"/>
                <a:ea typeface="Calibri" panose="020F0502020204030204" pitchFamily="34" charset="0"/>
                <a:cs typeface="Times New Roman" panose="02020603050405020304" pitchFamily="18" charset="0"/>
              </a:rPr>
              <a:t>ѐ  однапред</a:t>
            </a:r>
            <a:r>
              <a:rPr lang="en-US" dirty="0"/>
              <a:t>)</a:t>
            </a:r>
          </a:p>
          <a:p>
            <a:r>
              <a:rPr lang="mk-MK" b="1" dirty="0"/>
              <a:t>Учинок</a:t>
            </a:r>
            <a:r>
              <a:rPr lang="en-US" b="1" dirty="0"/>
              <a:t>.</a:t>
            </a:r>
            <a:r>
              <a:rPr lang="en-US" dirty="0"/>
              <a:t>  </a:t>
            </a:r>
            <a:r>
              <a:rPr lang="mk-MK" dirty="0" err="1"/>
              <a:t>ЈПП</a:t>
            </a:r>
            <a:r>
              <a:rPr lang="mk-MK" dirty="0"/>
              <a:t> испорачуваат подобар квалитет на услугите</a:t>
            </a:r>
            <a:endParaRPr lang="en-US" dirty="0"/>
          </a:p>
          <a:p>
            <a:pPr lvl="1"/>
            <a:r>
              <a:rPr lang="mk-MK" dirty="0"/>
              <a:t>Владите утврдија </a:t>
            </a:r>
            <a:r>
              <a:rPr lang="mk-MK" dirty="0" err="1"/>
              <a:t>ЈПП</a:t>
            </a:r>
            <a:r>
              <a:rPr lang="mk-MK" dirty="0"/>
              <a:t> помагаат во подобрувањето на квалитетот и сигурноста на услугите</a:t>
            </a:r>
            <a:endParaRPr lang="en-US" dirty="0"/>
          </a:p>
          <a:p>
            <a:pPr lvl="1"/>
            <a:r>
              <a:rPr lang="mk-MK" dirty="0" err="1"/>
              <a:t>ЈПП</a:t>
            </a:r>
            <a:r>
              <a:rPr lang="mk-MK" dirty="0"/>
              <a:t> се корисни за поправање на недостатоците во постоечките јавни услуги</a:t>
            </a:r>
            <a:endParaRPr lang="en-US" dirty="0"/>
          </a:p>
          <a:p>
            <a:pPr lvl="1"/>
            <a:r>
              <a:rPr lang="mk-MK" dirty="0" err="1"/>
              <a:t>ЈПП</a:t>
            </a:r>
            <a:r>
              <a:rPr lang="mk-MK" dirty="0"/>
              <a:t> се корисни при воведување на нови, иновативни решенија кои тековно не се присутни во земјата</a:t>
            </a:r>
            <a:endParaRPr lang="en-US" dirty="0"/>
          </a:p>
          <a:p>
            <a:pPr lvl="1"/>
            <a:r>
              <a:rPr lang="mk-MK" dirty="0" err="1"/>
              <a:t>ЈПП</a:t>
            </a:r>
            <a:r>
              <a:rPr lang="mk-MK" dirty="0"/>
              <a:t> ѝ овозможува на владата само да следи и да спроведување, наместо да биде целосно одговорна за развивањето и извршувањето на услугата и на тој начин се пооптимално се користат најчесто ограничените ресурси на владата</a:t>
            </a:r>
            <a:endParaRPr lang="en-US" dirty="0"/>
          </a:p>
        </p:txBody>
      </p:sp>
    </p:spTree>
    <p:extLst>
      <p:ext uri="{BB962C8B-B14F-4D97-AF65-F5344CB8AC3E}">
        <p14:creationId xmlns:p14="http://schemas.microsoft.com/office/powerpoint/2010/main" val="3036537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38986" y="1652481"/>
            <a:ext cx="1952828" cy="108490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 name="Rectangle 3">
            <a:extLst>
              <a:ext uri="{FF2B5EF4-FFF2-40B4-BE49-F238E27FC236}">
                <a16:creationId xmlns:a16="http://schemas.microsoft.com/office/drawing/2014/main" id="{36C8DFBB-2D9F-48E5-BB2C-0913E17B2722}"/>
              </a:ext>
            </a:extLst>
          </p:cNvPr>
          <p:cNvSpPr txBox="1">
            <a:spLocks noChangeArrowheads="1"/>
          </p:cNvSpPr>
          <p:nvPr/>
        </p:nvSpPr>
        <p:spPr bwMode="auto">
          <a:xfrm>
            <a:off x="2951084" y="1544549"/>
            <a:ext cx="3285593"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Здравство</a:t>
            </a:r>
            <a:r>
              <a:rPr lang="en-US" sz="1600" b="1" dirty="0">
                <a:solidFill>
                  <a:schemeClr val="tx2"/>
                </a:solidFill>
              </a:rPr>
              <a:t>: </a:t>
            </a:r>
            <a:r>
              <a:rPr lang="mk-MK" sz="1400" dirty="0">
                <a:solidFill>
                  <a:schemeClr val="tx2"/>
                </a:solidFill>
              </a:rPr>
              <a:t>градба, опремување и управување со болници, установи за примарна здравствена заштита</a:t>
            </a:r>
            <a:r>
              <a:rPr lang="en-US" sz="1400" dirty="0">
                <a:solidFill>
                  <a:schemeClr val="tx2"/>
                </a:solidFill>
              </a:rPr>
              <a:t>, </a:t>
            </a:r>
            <a:r>
              <a:rPr lang="mk-MK" sz="1400" dirty="0">
                <a:solidFill>
                  <a:schemeClr val="tx2"/>
                </a:solidFill>
              </a:rPr>
              <a:t>обезбедување на клинички услуги</a:t>
            </a:r>
            <a:endParaRPr lang="en-US" sz="1400" dirty="0">
              <a:solidFill>
                <a:schemeClr val="tx2"/>
              </a:solidFill>
            </a:endParaRPr>
          </a:p>
        </p:txBody>
      </p:sp>
      <p:pic>
        <p:nvPicPr>
          <p:cNvPr id="3" name="Picture 2">
            <a:extLst>
              <a:ext uri="{FF2B5EF4-FFF2-40B4-BE49-F238E27FC236}">
                <a16:creationId xmlns:a16="http://schemas.microsoft.com/office/drawing/2014/main" id="{CF9226D7-418A-4DAB-8A2E-A3DF570E5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1674" y="4581081"/>
            <a:ext cx="417577" cy="411481"/>
          </a:xfrm>
          <a:prstGeom prst="rect">
            <a:avLst/>
          </a:prstGeom>
        </p:spPr>
      </p:pic>
      <p:pic>
        <p:nvPicPr>
          <p:cNvPr id="6" name="Picture 5">
            <a:extLst>
              <a:ext uri="{FF2B5EF4-FFF2-40B4-BE49-F238E27FC236}">
                <a16:creationId xmlns:a16="http://schemas.microsoft.com/office/drawing/2014/main" id="{945443DD-7659-4C7A-99B4-AE54BC0BEE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2023" y="2530819"/>
            <a:ext cx="234696" cy="429769"/>
          </a:xfrm>
          <a:prstGeom prst="rect">
            <a:avLst/>
          </a:prstGeom>
        </p:spPr>
      </p:pic>
      <p:pic>
        <p:nvPicPr>
          <p:cNvPr id="8" name="Picture 7">
            <a:extLst>
              <a:ext uri="{FF2B5EF4-FFF2-40B4-BE49-F238E27FC236}">
                <a16:creationId xmlns:a16="http://schemas.microsoft.com/office/drawing/2014/main" id="{66A88ADD-E18B-4B09-A83A-F78DA0E415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2296" y="1588245"/>
            <a:ext cx="454153" cy="347473"/>
          </a:xfrm>
          <a:prstGeom prst="rect">
            <a:avLst/>
          </a:prstGeom>
        </p:spPr>
      </p:pic>
      <p:pic>
        <p:nvPicPr>
          <p:cNvPr id="13" name="Picture 12">
            <a:extLst>
              <a:ext uri="{FF2B5EF4-FFF2-40B4-BE49-F238E27FC236}">
                <a16:creationId xmlns:a16="http://schemas.microsoft.com/office/drawing/2014/main" id="{557B6141-4A03-4FE2-A28B-D97E707002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26501" y="3549607"/>
            <a:ext cx="359665" cy="341377"/>
          </a:xfrm>
          <a:prstGeom prst="rect">
            <a:avLst/>
          </a:prstGeom>
        </p:spPr>
      </p:pic>
      <p:pic>
        <p:nvPicPr>
          <p:cNvPr id="15" name="Picture 14">
            <a:extLst>
              <a:ext uri="{FF2B5EF4-FFF2-40B4-BE49-F238E27FC236}">
                <a16:creationId xmlns:a16="http://schemas.microsoft.com/office/drawing/2014/main" id="{DCB74932-BE61-4673-9DB0-6B27C466158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71638" y="4521150"/>
            <a:ext cx="362713" cy="457201"/>
          </a:xfrm>
          <a:prstGeom prst="rect">
            <a:avLst/>
          </a:prstGeom>
        </p:spPr>
      </p:pic>
      <p:pic>
        <p:nvPicPr>
          <p:cNvPr id="17" name="Picture 16">
            <a:extLst>
              <a:ext uri="{FF2B5EF4-FFF2-40B4-BE49-F238E27FC236}">
                <a16:creationId xmlns:a16="http://schemas.microsoft.com/office/drawing/2014/main" id="{756BCA4F-2682-4F79-9540-7D8E91D5E2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01674" y="3549942"/>
            <a:ext cx="377953" cy="347473"/>
          </a:xfrm>
          <a:prstGeom prst="rect">
            <a:avLst/>
          </a:prstGeom>
        </p:spPr>
      </p:pic>
      <p:pic>
        <p:nvPicPr>
          <p:cNvPr id="19" name="Picture 18">
            <a:extLst>
              <a:ext uri="{FF2B5EF4-FFF2-40B4-BE49-F238E27FC236}">
                <a16:creationId xmlns:a16="http://schemas.microsoft.com/office/drawing/2014/main" id="{6DF17244-89BA-4E68-8D97-8C4084316CB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78318" y="2571968"/>
            <a:ext cx="256033" cy="347473"/>
          </a:xfrm>
          <a:prstGeom prst="rect">
            <a:avLst/>
          </a:prstGeom>
        </p:spPr>
      </p:pic>
      <p:pic>
        <p:nvPicPr>
          <p:cNvPr id="21" name="Picture 20">
            <a:extLst>
              <a:ext uri="{FF2B5EF4-FFF2-40B4-BE49-F238E27FC236}">
                <a16:creationId xmlns:a16="http://schemas.microsoft.com/office/drawing/2014/main" id="{515D6E02-5FC9-4BCF-95C9-DF22EF8802F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01534" y="1502889"/>
            <a:ext cx="432817" cy="438913"/>
          </a:xfrm>
          <a:prstGeom prst="rect">
            <a:avLst/>
          </a:prstGeom>
        </p:spPr>
      </p:pic>
      <p:sp>
        <p:nvSpPr>
          <p:cNvPr id="22" name="Rectangle 3">
            <a:extLst>
              <a:ext uri="{FF2B5EF4-FFF2-40B4-BE49-F238E27FC236}">
                <a16:creationId xmlns:a16="http://schemas.microsoft.com/office/drawing/2014/main" id="{7F99BFC7-8731-4446-B78F-AB4E06BD2AB8}"/>
              </a:ext>
            </a:extLst>
          </p:cNvPr>
          <p:cNvSpPr txBox="1">
            <a:spLocks noChangeArrowheads="1"/>
          </p:cNvSpPr>
          <p:nvPr/>
        </p:nvSpPr>
        <p:spPr bwMode="auto">
          <a:xfrm>
            <a:off x="2951284" y="2606687"/>
            <a:ext cx="2933702"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Образование:</a:t>
            </a:r>
            <a:r>
              <a:rPr lang="en-US" sz="1600" b="1" dirty="0">
                <a:solidFill>
                  <a:schemeClr val="tx2"/>
                </a:solidFill>
              </a:rPr>
              <a:t> </a:t>
            </a:r>
            <a:r>
              <a:rPr lang="mk-MK" sz="1400" dirty="0">
                <a:solidFill>
                  <a:schemeClr val="tx2"/>
                </a:solidFill>
              </a:rPr>
              <a:t>градба, опремување и одржување на училишта</a:t>
            </a:r>
            <a:endParaRPr lang="en-US" sz="1400" dirty="0">
              <a:solidFill>
                <a:schemeClr val="tx2"/>
              </a:solidFill>
            </a:endParaRPr>
          </a:p>
        </p:txBody>
      </p:sp>
      <p:sp>
        <p:nvSpPr>
          <p:cNvPr id="23" name="Rectangle 3">
            <a:extLst>
              <a:ext uri="{FF2B5EF4-FFF2-40B4-BE49-F238E27FC236}">
                <a16:creationId xmlns:a16="http://schemas.microsoft.com/office/drawing/2014/main" id="{E5355C81-DF39-4DF5-AE8B-D75DBA2B0E64}"/>
              </a:ext>
            </a:extLst>
          </p:cNvPr>
          <p:cNvSpPr txBox="1">
            <a:spLocks noChangeArrowheads="1"/>
          </p:cNvSpPr>
          <p:nvPr/>
        </p:nvSpPr>
        <p:spPr bwMode="auto">
          <a:xfrm>
            <a:off x="2951283" y="3588471"/>
            <a:ext cx="3285393"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Патишта</a:t>
            </a:r>
            <a:r>
              <a:rPr lang="en-US" sz="1600" b="1" dirty="0">
                <a:solidFill>
                  <a:schemeClr val="tx2"/>
                </a:solidFill>
              </a:rPr>
              <a:t>: </a:t>
            </a:r>
            <a:r>
              <a:rPr lang="mk-MK" sz="1400" dirty="0">
                <a:solidFill>
                  <a:schemeClr val="tx2"/>
                </a:solidFill>
              </a:rPr>
              <a:t>Градба, надградба. Експлоатација и одржување на патиштата</a:t>
            </a:r>
            <a:endParaRPr lang="en-US" sz="1600" dirty="0">
              <a:solidFill>
                <a:schemeClr val="tx2"/>
              </a:solidFill>
            </a:endParaRPr>
          </a:p>
        </p:txBody>
      </p:sp>
      <p:sp>
        <p:nvSpPr>
          <p:cNvPr id="24" name="Rectangle 3">
            <a:extLst>
              <a:ext uri="{FF2B5EF4-FFF2-40B4-BE49-F238E27FC236}">
                <a16:creationId xmlns:a16="http://schemas.microsoft.com/office/drawing/2014/main" id="{151974F0-B79D-47A7-B098-3EF786BF839B}"/>
              </a:ext>
            </a:extLst>
          </p:cNvPr>
          <p:cNvSpPr txBox="1">
            <a:spLocks noChangeArrowheads="1"/>
          </p:cNvSpPr>
          <p:nvPr/>
        </p:nvSpPr>
        <p:spPr bwMode="auto">
          <a:xfrm>
            <a:off x="7298538" y="1585795"/>
            <a:ext cx="3317211"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Вода</a:t>
            </a:r>
            <a:r>
              <a:rPr lang="en-US" sz="1600" b="1" dirty="0">
                <a:solidFill>
                  <a:schemeClr val="tx2"/>
                </a:solidFill>
              </a:rPr>
              <a:t>: </a:t>
            </a:r>
            <a:r>
              <a:rPr lang="mk-MK" sz="1400" dirty="0">
                <a:solidFill>
                  <a:schemeClr val="tx2"/>
                </a:solidFill>
              </a:rPr>
              <a:t>водоснабдување, наводнување, пренос на вода, пречистување на вода и отпадни води</a:t>
            </a:r>
            <a:endParaRPr lang="en-US" sz="1400" dirty="0">
              <a:solidFill>
                <a:schemeClr val="tx2"/>
              </a:solidFill>
            </a:endParaRPr>
          </a:p>
        </p:txBody>
      </p:sp>
      <p:sp>
        <p:nvSpPr>
          <p:cNvPr id="25" name="Rectangle 3">
            <a:extLst>
              <a:ext uri="{FF2B5EF4-FFF2-40B4-BE49-F238E27FC236}">
                <a16:creationId xmlns:a16="http://schemas.microsoft.com/office/drawing/2014/main" id="{0F18F9D5-37C1-4F3E-A672-8E3AA3258A60}"/>
              </a:ext>
            </a:extLst>
          </p:cNvPr>
          <p:cNvSpPr txBox="1">
            <a:spLocks noChangeArrowheads="1"/>
          </p:cNvSpPr>
          <p:nvPr/>
        </p:nvSpPr>
        <p:spPr bwMode="auto">
          <a:xfrm>
            <a:off x="2951286" y="4624044"/>
            <a:ext cx="2933701"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Аеродроми</a:t>
            </a:r>
            <a:r>
              <a:rPr lang="en-US" sz="1600" b="1" dirty="0">
                <a:solidFill>
                  <a:schemeClr val="tx2"/>
                </a:solidFill>
              </a:rPr>
              <a:t>: </a:t>
            </a:r>
            <a:r>
              <a:rPr lang="mk-MK" sz="1400" dirty="0">
                <a:solidFill>
                  <a:schemeClr val="tx2"/>
                </a:solidFill>
              </a:rPr>
              <a:t>Надградба на и управување со аеродроми</a:t>
            </a:r>
            <a:r>
              <a:rPr lang="en-US" sz="1400" dirty="0">
                <a:solidFill>
                  <a:schemeClr val="tx2"/>
                </a:solidFill>
              </a:rPr>
              <a:t>, </a:t>
            </a:r>
            <a:r>
              <a:rPr lang="mk-MK" sz="1400" dirty="0">
                <a:solidFill>
                  <a:schemeClr val="tx2"/>
                </a:solidFill>
              </a:rPr>
              <a:t>управување со земни услуги, изградба на терминали</a:t>
            </a:r>
            <a:endParaRPr lang="en-US" sz="1400" dirty="0">
              <a:solidFill>
                <a:schemeClr val="tx2"/>
              </a:solidFill>
            </a:endParaRPr>
          </a:p>
        </p:txBody>
      </p:sp>
      <p:sp>
        <p:nvSpPr>
          <p:cNvPr id="26" name="Rectangle 3">
            <a:extLst>
              <a:ext uri="{FF2B5EF4-FFF2-40B4-BE49-F238E27FC236}">
                <a16:creationId xmlns:a16="http://schemas.microsoft.com/office/drawing/2014/main" id="{B4C7A98C-475D-4777-B455-26DF73A7B045}"/>
              </a:ext>
            </a:extLst>
          </p:cNvPr>
          <p:cNvSpPr txBox="1">
            <a:spLocks noChangeArrowheads="1"/>
          </p:cNvSpPr>
          <p:nvPr/>
        </p:nvSpPr>
        <p:spPr bwMode="auto">
          <a:xfrm>
            <a:off x="7298538" y="2568490"/>
            <a:ext cx="2895587"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Отпад</a:t>
            </a:r>
            <a:r>
              <a:rPr lang="en-US" sz="1600" b="1" dirty="0">
                <a:solidFill>
                  <a:schemeClr val="tx2"/>
                </a:solidFill>
              </a:rPr>
              <a:t>: </a:t>
            </a:r>
            <a:r>
              <a:rPr lang="mk-MK" sz="1400" dirty="0">
                <a:solidFill>
                  <a:schemeClr val="tx2"/>
                </a:solidFill>
              </a:rPr>
              <a:t>управување со цврст отпад, управување со депонии и рециклирање</a:t>
            </a:r>
            <a:r>
              <a:rPr lang="en-US" sz="1400" dirty="0">
                <a:solidFill>
                  <a:schemeClr val="tx2"/>
                </a:solidFill>
              </a:rPr>
              <a:t>, </a:t>
            </a:r>
            <a:r>
              <a:rPr lang="mk-MK" sz="1400" dirty="0">
                <a:solidFill>
                  <a:schemeClr val="tx2"/>
                </a:solidFill>
              </a:rPr>
              <a:t>од отпад до енергија</a:t>
            </a:r>
            <a:endParaRPr lang="en-US" sz="1600" dirty="0">
              <a:solidFill>
                <a:schemeClr val="tx2"/>
              </a:solidFill>
            </a:endParaRPr>
          </a:p>
        </p:txBody>
      </p:sp>
      <p:sp>
        <p:nvSpPr>
          <p:cNvPr id="27" name="Rectangle 3">
            <a:extLst>
              <a:ext uri="{FF2B5EF4-FFF2-40B4-BE49-F238E27FC236}">
                <a16:creationId xmlns:a16="http://schemas.microsoft.com/office/drawing/2014/main" id="{F55A75F9-E99B-4024-A73B-23F599C43C70}"/>
              </a:ext>
            </a:extLst>
          </p:cNvPr>
          <p:cNvSpPr txBox="1">
            <a:spLocks noChangeArrowheads="1"/>
          </p:cNvSpPr>
          <p:nvPr/>
        </p:nvSpPr>
        <p:spPr bwMode="auto">
          <a:xfrm>
            <a:off x="7298537" y="3549607"/>
            <a:ext cx="2895587"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Електрична енергија</a:t>
            </a:r>
            <a:r>
              <a:rPr lang="en-US" sz="1600" b="1" dirty="0">
                <a:solidFill>
                  <a:schemeClr val="tx2"/>
                </a:solidFill>
              </a:rPr>
              <a:t>: </a:t>
            </a:r>
            <a:r>
              <a:rPr lang="mk-MK" sz="1400" dirty="0">
                <a:solidFill>
                  <a:schemeClr val="tx2"/>
                </a:solidFill>
              </a:rPr>
              <a:t>производство на електрична енергија (хидро, природен гас, итн.</a:t>
            </a:r>
            <a:r>
              <a:rPr lang="en-US" sz="1400" dirty="0">
                <a:solidFill>
                  <a:schemeClr val="tx2"/>
                </a:solidFill>
              </a:rPr>
              <a:t>), </a:t>
            </a:r>
            <a:r>
              <a:rPr lang="mk-MK" sz="1400" dirty="0">
                <a:solidFill>
                  <a:schemeClr val="tx2"/>
                </a:solidFill>
              </a:rPr>
              <a:t>пренос и дистрибуција</a:t>
            </a:r>
            <a:endParaRPr lang="en-US" sz="1600" dirty="0">
              <a:solidFill>
                <a:schemeClr val="tx2"/>
              </a:solidFill>
            </a:endParaRPr>
          </a:p>
        </p:txBody>
      </p:sp>
      <p:sp>
        <p:nvSpPr>
          <p:cNvPr id="28" name="Rectangle 3">
            <a:extLst>
              <a:ext uri="{FF2B5EF4-FFF2-40B4-BE49-F238E27FC236}">
                <a16:creationId xmlns:a16="http://schemas.microsoft.com/office/drawing/2014/main" id="{8B9BDAE7-159F-485E-8008-DC7BF23CF726}"/>
              </a:ext>
            </a:extLst>
          </p:cNvPr>
          <p:cNvSpPr txBox="1">
            <a:spLocks noChangeArrowheads="1"/>
          </p:cNvSpPr>
          <p:nvPr/>
        </p:nvSpPr>
        <p:spPr bwMode="auto">
          <a:xfrm>
            <a:off x="7238987" y="4624044"/>
            <a:ext cx="2933701" cy="39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1" fontAlgn="base" hangingPunct="1">
              <a:lnSpc>
                <a:spcPct val="115000"/>
              </a:lnSpc>
              <a:spcBef>
                <a:spcPct val="20000"/>
              </a:spcBef>
              <a:spcAft>
                <a:spcPct val="0"/>
              </a:spcAft>
              <a:buClr>
                <a:srgbClr val="00783C"/>
              </a:buClr>
              <a:defRPr>
                <a:solidFill>
                  <a:schemeClr val="tx1"/>
                </a:solidFill>
                <a:latin typeface="+mn-lt"/>
                <a:ea typeface="ＭＳ Ｐゴシック" charset="0"/>
                <a:cs typeface="ＭＳ Ｐゴシック" charset="0"/>
              </a:defRPr>
            </a:lvl1pPr>
            <a:lvl2pPr algn="l" rtl="0" eaLnBrk="1" fontAlgn="base" hangingPunct="1">
              <a:spcBef>
                <a:spcPct val="20000"/>
              </a:spcBef>
              <a:spcAft>
                <a:spcPct val="0"/>
              </a:spcAft>
              <a:buClr>
                <a:srgbClr val="00783C"/>
              </a:buClr>
              <a:buFont typeface="Wingdings" charset="0"/>
              <a:defRPr>
                <a:solidFill>
                  <a:schemeClr val="tx1"/>
                </a:solidFill>
                <a:latin typeface="+mn-lt"/>
                <a:ea typeface="ＭＳ Ｐゴシック" charset="0"/>
              </a:defRPr>
            </a:lvl2pPr>
            <a:lvl3pPr marL="4763" algn="l" rtl="0" eaLnBrk="1" fontAlgn="base" hangingPunct="1">
              <a:spcBef>
                <a:spcPct val="20000"/>
              </a:spcBef>
              <a:spcAft>
                <a:spcPct val="0"/>
              </a:spcAft>
              <a:buClr>
                <a:srgbClr val="00783C"/>
              </a:buClr>
              <a:defRPr>
                <a:solidFill>
                  <a:schemeClr val="tx1"/>
                </a:solidFill>
                <a:latin typeface="+mn-lt"/>
                <a:ea typeface="ＭＳ Ｐゴシック" charset="0"/>
              </a:defRPr>
            </a:lvl3pPr>
            <a:lvl4pPr algn="l" rtl="0" eaLnBrk="1" fontAlgn="base" hangingPunct="1">
              <a:spcBef>
                <a:spcPct val="20000"/>
              </a:spcBef>
              <a:spcAft>
                <a:spcPct val="0"/>
              </a:spcAft>
              <a:buClr>
                <a:srgbClr val="00783C"/>
              </a:buClr>
              <a:defRPr>
                <a:solidFill>
                  <a:schemeClr val="tx1"/>
                </a:solidFill>
                <a:latin typeface="+mn-lt"/>
                <a:ea typeface="ＭＳ Ｐゴシック" charset="0"/>
              </a:defRPr>
            </a:lvl4pPr>
            <a:lvl5pPr algn="l" rtl="0" eaLnBrk="1" fontAlgn="base" hangingPunct="1">
              <a:spcBef>
                <a:spcPct val="20000"/>
              </a:spcBef>
              <a:spcAft>
                <a:spcPct val="0"/>
              </a:spcAft>
              <a:buClr>
                <a:srgbClr val="00783C"/>
              </a:buClr>
              <a:defRPr>
                <a:solidFill>
                  <a:schemeClr val="tx1"/>
                </a:solidFill>
                <a:latin typeface="+mn-lt"/>
                <a:ea typeface="ＭＳ Ｐゴシック" charset="0"/>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a:lstStyle>
          <a:p>
            <a:r>
              <a:rPr lang="mk-MK" sz="1600" b="1" dirty="0">
                <a:solidFill>
                  <a:schemeClr val="tx2"/>
                </a:solidFill>
              </a:rPr>
              <a:t>Обновливи извори</a:t>
            </a:r>
            <a:r>
              <a:rPr lang="en-US" sz="1600" b="1" dirty="0">
                <a:solidFill>
                  <a:schemeClr val="tx2"/>
                </a:solidFill>
              </a:rPr>
              <a:t>: </a:t>
            </a:r>
            <a:r>
              <a:rPr lang="mk-MK" sz="1400" dirty="0">
                <a:solidFill>
                  <a:schemeClr val="tx2"/>
                </a:solidFill>
              </a:rPr>
              <a:t>сончева енергија, од отпад до енергија</a:t>
            </a:r>
            <a:endParaRPr lang="en-US" sz="1600" dirty="0">
              <a:solidFill>
                <a:schemeClr val="tx2"/>
              </a:solidFill>
            </a:endParaRPr>
          </a:p>
        </p:txBody>
      </p:sp>
      <p:sp>
        <p:nvSpPr>
          <p:cNvPr id="2" name="Title 1">
            <a:extLst>
              <a:ext uri="{FF2B5EF4-FFF2-40B4-BE49-F238E27FC236}">
                <a16:creationId xmlns:a16="http://schemas.microsoft.com/office/drawing/2014/main" id="{BB2DE15E-76F1-EA4A-96B2-BE54EAA7431D}"/>
              </a:ext>
            </a:extLst>
          </p:cNvPr>
          <p:cNvSpPr>
            <a:spLocks noGrp="1"/>
          </p:cNvSpPr>
          <p:nvPr>
            <p:ph type="title"/>
          </p:nvPr>
        </p:nvSpPr>
        <p:spPr/>
        <p:txBody>
          <a:bodyPr>
            <a:normAutofit/>
          </a:bodyPr>
          <a:lstStyle/>
          <a:p>
            <a:r>
              <a:rPr lang="mk-MK" dirty="0"/>
              <a:t>Каде се користат </a:t>
            </a:r>
            <a:r>
              <a:rPr lang="mk-MK" dirty="0" err="1"/>
              <a:t>ЈПП</a:t>
            </a:r>
            <a:r>
              <a:rPr lang="en-US" dirty="0"/>
              <a:t>?</a:t>
            </a:r>
          </a:p>
        </p:txBody>
      </p:sp>
    </p:spTree>
    <p:extLst>
      <p:ext uri="{BB962C8B-B14F-4D97-AF65-F5344CB8AC3E}">
        <p14:creationId xmlns:p14="http://schemas.microsoft.com/office/powerpoint/2010/main" val="91063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3" grpId="0"/>
      <p:bldP spid="24" grpId="0"/>
      <p:bldP spid="25"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6F0F5-926E-4E4E-B24D-A3B6A93B4209}"/>
              </a:ext>
            </a:extLst>
          </p:cNvPr>
          <p:cNvSpPr>
            <a:spLocks noGrp="1"/>
          </p:cNvSpPr>
          <p:nvPr>
            <p:ph type="title"/>
          </p:nvPr>
        </p:nvSpPr>
        <p:spPr>
          <a:xfrm>
            <a:off x="839788" y="106878"/>
            <a:ext cx="10515600" cy="561460"/>
          </a:xfrm>
        </p:spPr>
        <p:txBody>
          <a:bodyPr/>
          <a:lstStyle/>
          <a:p>
            <a:r>
              <a:rPr lang="mk-MK" dirty="0"/>
              <a:t>Кои се улогите на јавните и на приватниот партнер во </a:t>
            </a:r>
            <a:r>
              <a:rPr lang="mk-MK" dirty="0" err="1"/>
              <a:t>ЈПП</a:t>
            </a:r>
            <a:r>
              <a:rPr lang="en-US" dirty="0"/>
              <a:t>?</a:t>
            </a:r>
          </a:p>
        </p:txBody>
      </p:sp>
      <p:sp>
        <p:nvSpPr>
          <p:cNvPr id="4" name="Text Placeholder 3">
            <a:extLst>
              <a:ext uri="{FF2B5EF4-FFF2-40B4-BE49-F238E27FC236}">
                <a16:creationId xmlns:a16="http://schemas.microsoft.com/office/drawing/2014/main" id="{1D65E9D5-A366-A643-97F7-41313778944B}"/>
              </a:ext>
            </a:extLst>
          </p:cNvPr>
          <p:cNvSpPr>
            <a:spLocks noGrp="1"/>
          </p:cNvSpPr>
          <p:nvPr>
            <p:ph type="body" idx="1"/>
          </p:nvPr>
        </p:nvSpPr>
        <p:spPr>
          <a:xfrm>
            <a:off x="836612" y="1095839"/>
            <a:ext cx="5157787" cy="416718"/>
          </a:xfrm>
        </p:spPr>
        <p:txBody>
          <a:bodyPr>
            <a:normAutofit lnSpcReduction="10000"/>
          </a:bodyPr>
          <a:lstStyle/>
          <a:p>
            <a:pPr algn="ctr"/>
            <a:r>
              <a:rPr lang="mk-MK" dirty="0"/>
              <a:t>Јавен партнер</a:t>
            </a:r>
            <a:endParaRPr lang="en-US" dirty="0"/>
          </a:p>
        </p:txBody>
      </p:sp>
      <p:sp>
        <p:nvSpPr>
          <p:cNvPr id="3" name="Content Placeholder 2">
            <a:extLst>
              <a:ext uri="{FF2B5EF4-FFF2-40B4-BE49-F238E27FC236}">
                <a16:creationId xmlns:a16="http://schemas.microsoft.com/office/drawing/2014/main" id="{1059E575-113E-BF40-B1ED-70EB0D16E952}"/>
              </a:ext>
            </a:extLst>
          </p:cNvPr>
          <p:cNvSpPr>
            <a:spLocks noGrp="1"/>
          </p:cNvSpPr>
          <p:nvPr>
            <p:ph sz="half" idx="2"/>
          </p:nvPr>
        </p:nvSpPr>
        <p:spPr>
          <a:xfrm>
            <a:off x="839788" y="1615044"/>
            <a:ext cx="5157787" cy="4809507"/>
          </a:xfrm>
          <a:solidFill>
            <a:srgbClr val="FFC000"/>
          </a:solidFill>
        </p:spPr>
        <p:txBody>
          <a:bodyPr tIns="182880">
            <a:normAutofit fontScale="92500" lnSpcReduction="20000"/>
          </a:bodyPr>
          <a:lstStyle/>
          <a:p>
            <a:r>
              <a:rPr lang="mk-MK" b="1" dirty="0"/>
              <a:t>Го идентификува </a:t>
            </a:r>
            <a:r>
              <a:rPr lang="mk-MK" dirty="0"/>
              <a:t>проектот кој што ќе биде </a:t>
            </a:r>
            <a:r>
              <a:rPr lang="mk-MK" dirty="0" err="1"/>
              <a:t>ЈПП</a:t>
            </a:r>
            <a:r>
              <a:rPr lang="mk-MK" dirty="0"/>
              <a:t> врз основа на пообемно планирање на развојот</a:t>
            </a:r>
            <a:endParaRPr lang="en-US" dirty="0"/>
          </a:p>
          <a:p>
            <a:r>
              <a:rPr lang="mk-MK" b="1" dirty="0"/>
              <a:t>Утврдува </a:t>
            </a:r>
            <a:r>
              <a:rPr lang="mk-MK" dirty="0"/>
              <a:t>какви резултати и исходи сака да произлезат од услугата</a:t>
            </a:r>
            <a:endParaRPr lang="en-US" dirty="0"/>
          </a:p>
          <a:p>
            <a:r>
              <a:rPr lang="mk-MK" b="1" dirty="0"/>
              <a:t>Управува </a:t>
            </a:r>
            <a:r>
              <a:rPr lang="mk-MK" dirty="0"/>
              <a:t>со процесот на конкурентски тендер за да привлече искусни и квалификувани инвеститори од приватниот сектор за да ја спроведат услугата</a:t>
            </a:r>
            <a:endParaRPr lang="en-US" dirty="0"/>
          </a:p>
          <a:p>
            <a:r>
              <a:rPr lang="mk-MK" b="1" dirty="0"/>
              <a:t>Склучува договор</a:t>
            </a:r>
            <a:r>
              <a:rPr lang="en-US" dirty="0"/>
              <a:t> </a:t>
            </a:r>
            <a:r>
              <a:rPr lang="mk-MK" dirty="0"/>
              <a:t>со најповолниот понудувач на тендерскиот процес, за да ги испорача услугите на долг рок</a:t>
            </a:r>
            <a:endParaRPr lang="en-US" dirty="0"/>
          </a:p>
          <a:p>
            <a:r>
              <a:rPr lang="mk-MK" b="1" dirty="0"/>
              <a:t>Врши надзор</a:t>
            </a:r>
            <a:r>
              <a:rPr lang="en-US" dirty="0"/>
              <a:t> </a:t>
            </a:r>
            <a:r>
              <a:rPr lang="mk-MK" dirty="0"/>
              <a:t>над квалитетот и доследноста на испораката на услугата во текот на спроведувањето</a:t>
            </a:r>
            <a:endParaRPr lang="en-US" dirty="0"/>
          </a:p>
        </p:txBody>
      </p:sp>
      <p:sp>
        <p:nvSpPr>
          <p:cNvPr id="5" name="Text Placeholder 4">
            <a:extLst>
              <a:ext uri="{FF2B5EF4-FFF2-40B4-BE49-F238E27FC236}">
                <a16:creationId xmlns:a16="http://schemas.microsoft.com/office/drawing/2014/main" id="{31475DAE-73A3-9348-8ACB-158924E915DA}"/>
              </a:ext>
            </a:extLst>
          </p:cNvPr>
          <p:cNvSpPr>
            <a:spLocks noGrp="1"/>
          </p:cNvSpPr>
          <p:nvPr>
            <p:ph type="body" sz="quarter" idx="3"/>
          </p:nvPr>
        </p:nvSpPr>
        <p:spPr>
          <a:xfrm>
            <a:off x="6169024" y="1095839"/>
            <a:ext cx="5183188" cy="416718"/>
          </a:xfrm>
        </p:spPr>
        <p:txBody>
          <a:bodyPr>
            <a:normAutofit lnSpcReduction="10000"/>
          </a:bodyPr>
          <a:lstStyle/>
          <a:p>
            <a:pPr algn="ctr"/>
            <a:r>
              <a:rPr lang="mk-MK" dirty="0"/>
              <a:t>Приватен партнер</a:t>
            </a:r>
            <a:endParaRPr lang="en-US" dirty="0"/>
          </a:p>
        </p:txBody>
      </p:sp>
      <p:sp>
        <p:nvSpPr>
          <p:cNvPr id="6" name="Content Placeholder 5">
            <a:extLst>
              <a:ext uri="{FF2B5EF4-FFF2-40B4-BE49-F238E27FC236}">
                <a16:creationId xmlns:a16="http://schemas.microsoft.com/office/drawing/2014/main" id="{66BA50A6-B733-6545-8F9D-100C1B6F9F47}"/>
              </a:ext>
            </a:extLst>
          </p:cNvPr>
          <p:cNvSpPr>
            <a:spLocks noGrp="1"/>
          </p:cNvSpPr>
          <p:nvPr>
            <p:ph sz="quarter" idx="4"/>
          </p:nvPr>
        </p:nvSpPr>
        <p:spPr>
          <a:xfrm>
            <a:off x="6172200" y="1615044"/>
            <a:ext cx="5183188" cy="4809507"/>
          </a:xfrm>
          <a:solidFill>
            <a:schemeClr val="accent6"/>
          </a:solidFill>
        </p:spPr>
        <p:txBody>
          <a:bodyPr tIns="182880">
            <a:normAutofit fontScale="92500" lnSpcReduction="20000"/>
          </a:bodyPr>
          <a:lstStyle/>
          <a:p>
            <a:r>
              <a:rPr lang="mk-MK" b="1" dirty="0"/>
              <a:t>Формира група</a:t>
            </a:r>
            <a:r>
              <a:rPr lang="en-US" b="1" dirty="0"/>
              <a:t> </a:t>
            </a:r>
            <a:r>
              <a:rPr lang="mk-MK" dirty="0"/>
              <a:t>на инвеститори и стручни лица кои изразуваат интерес за проектот</a:t>
            </a:r>
            <a:endParaRPr lang="en-US" dirty="0"/>
          </a:p>
          <a:p>
            <a:r>
              <a:rPr lang="mk-MK" b="1" dirty="0"/>
              <a:t>Дизајнира и утврдува </a:t>
            </a:r>
            <a:r>
              <a:rPr lang="mk-MK" dirty="0"/>
              <a:t>решение за услугата и идентификува изведувачи и добавувачи</a:t>
            </a:r>
            <a:endParaRPr lang="en-US" dirty="0"/>
          </a:p>
          <a:p>
            <a:r>
              <a:rPr lang="mk-MK" b="1" dirty="0"/>
              <a:t>Го аранжира целокупното финансирање</a:t>
            </a:r>
            <a:r>
              <a:rPr lang="en-US" b="1" dirty="0"/>
              <a:t> </a:t>
            </a:r>
            <a:r>
              <a:rPr lang="en-US" dirty="0"/>
              <a:t>– </a:t>
            </a:r>
            <a:r>
              <a:rPr lang="mk-MK" dirty="0"/>
              <a:t>долг и капитал</a:t>
            </a:r>
            <a:r>
              <a:rPr lang="en-US" dirty="0"/>
              <a:t> – </a:t>
            </a:r>
            <a:r>
              <a:rPr lang="mk-MK" dirty="0"/>
              <a:t>за да се покријат трошоците за изградба и за спроведување</a:t>
            </a:r>
            <a:endParaRPr lang="en-US" dirty="0"/>
          </a:p>
          <a:p>
            <a:r>
              <a:rPr lang="mk-MK" b="1" dirty="0"/>
              <a:t>Управува со и го одржува</a:t>
            </a:r>
            <a:r>
              <a:rPr lang="en-US" b="1" dirty="0"/>
              <a:t> </a:t>
            </a:r>
            <a:r>
              <a:rPr lang="mk-MK" dirty="0"/>
              <a:t>проектот во согласност со договорените стандарди на долг рок</a:t>
            </a:r>
            <a:endParaRPr lang="en-US" dirty="0"/>
          </a:p>
          <a:p>
            <a:r>
              <a:rPr lang="mk-MK" b="1" dirty="0"/>
              <a:t>Го враќа проектот </a:t>
            </a:r>
            <a:r>
              <a:rPr lang="mk-MK" dirty="0"/>
              <a:t>на јавниот партнер во добра и функционална состојба на крајот на периодот на договорот</a:t>
            </a:r>
            <a:endParaRPr lang="en-US" dirty="0"/>
          </a:p>
          <a:p>
            <a:endParaRPr lang="en-US" dirty="0"/>
          </a:p>
        </p:txBody>
      </p:sp>
    </p:spTree>
    <p:extLst>
      <p:ext uri="{BB962C8B-B14F-4D97-AF65-F5344CB8AC3E}">
        <p14:creationId xmlns:p14="http://schemas.microsoft.com/office/powerpoint/2010/main" val="2341273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6677C-24F3-4445-872C-F8401D85A098}"/>
              </a:ext>
            </a:extLst>
          </p:cNvPr>
          <p:cNvSpPr>
            <a:spLocks noGrp="1"/>
          </p:cNvSpPr>
          <p:nvPr>
            <p:ph type="title"/>
          </p:nvPr>
        </p:nvSpPr>
        <p:spPr>
          <a:xfrm>
            <a:off x="838200" y="136525"/>
            <a:ext cx="11083834" cy="607890"/>
          </a:xfrm>
        </p:spPr>
        <p:txBody>
          <a:bodyPr>
            <a:normAutofit fontScale="90000"/>
          </a:bodyPr>
          <a:lstStyle/>
          <a:p>
            <a:r>
              <a:rPr lang="mk-MK" dirty="0"/>
              <a:t>Зошто да се покани приватниот сектор</a:t>
            </a:r>
            <a:r>
              <a:rPr lang="en-US" dirty="0"/>
              <a:t>? </a:t>
            </a:r>
            <a:r>
              <a:rPr lang="mk-MK" dirty="0"/>
              <a:t>Нели функционираат јавните набавки</a:t>
            </a:r>
            <a:r>
              <a:rPr lang="en-US" dirty="0"/>
              <a:t>? </a:t>
            </a:r>
          </a:p>
        </p:txBody>
      </p:sp>
      <p:sp>
        <p:nvSpPr>
          <p:cNvPr id="3" name="Content Placeholder 2">
            <a:extLst>
              <a:ext uri="{FF2B5EF4-FFF2-40B4-BE49-F238E27FC236}">
                <a16:creationId xmlns:a16="http://schemas.microsoft.com/office/drawing/2014/main" id="{4A556B55-9E38-1E4F-8E8F-A6D4B141DC9F}"/>
              </a:ext>
            </a:extLst>
          </p:cNvPr>
          <p:cNvSpPr>
            <a:spLocks noGrp="1"/>
          </p:cNvSpPr>
          <p:nvPr>
            <p:ph idx="1"/>
          </p:nvPr>
        </p:nvSpPr>
        <p:spPr>
          <a:xfrm>
            <a:off x="838200" y="949568"/>
            <a:ext cx="10515600" cy="5908431"/>
          </a:xfrm>
        </p:spPr>
        <p:txBody>
          <a:bodyPr>
            <a:normAutofit fontScale="85000" lnSpcReduction="10000"/>
          </a:bodyPr>
          <a:lstStyle/>
          <a:p>
            <a:pPr marL="0" indent="0">
              <a:buNone/>
            </a:pPr>
            <a:r>
              <a:rPr lang="mk-MK" b="1" dirty="0"/>
              <a:t>Историски, јавниот сектор постојано е вклучен во јавната инфраструктура</a:t>
            </a:r>
            <a:endParaRPr lang="en-US" b="1" dirty="0"/>
          </a:p>
          <a:p>
            <a:r>
              <a:rPr lang="mk-MK" dirty="0"/>
              <a:t>Приватниот сектор отсекогаш бил вклучен на некој начин во развојот на јавната инфраструктура и испораката на јавните услуги</a:t>
            </a:r>
            <a:r>
              <a:rPr lang="en-US" dirty="0"/>
              <a:t>. </a:t>
            </a:r>
          </a:p>
          <a:p>
            <a:pPr lvl="1"/>
            <a:r>
              <a:rPr lang="mk-MK" dirty="0"/>
              <a:t>Приватните градежни изведувачи градат инфраструктура со материјали од приватни добавувачи</a:t>
            </a:r>
            <a:endParaRPr lang="en-US" dirty="0"/>
          </a:p>
          <a:p>
            <a:pPr lvl="1"/>
            <a:r>
              <a:rPr lang="mk-MK" dirty="0"/>
              <a:t>Приватните производители обезбедуваат опрема, возен парк, системи на јавните субјекти</a:t>
            </a:r>
            <a:endParaRPr lang="en-US" dirty="0"/>
          </a:p>
          <a:p>
            <a:pPr lvl="1"/>
            <a:r>
              <a:rPr lang="mk-MK" dirty="0"/>
              <a:t>Приватните даватели на услуги нудат одржување и сервисирање на јавните субјекти</a:t>
            </a:r>
            <a:endParaRPr lang="en-US" dirty="0"/>
          </a:p>
          <a:p>
            <a:r>
              <a:rPr lang="mk-MK" dirty="0"/>
              <a:t>Меѓутоа, кај јавните набавки, владата го поднесува скоро целиот ризик ... и сите трошоци</a:t>
            </a:r>
            <a:endParaRPr lang="en-US" dirty="0"/>
          </a:p>
          <a:p>
            <a:pPr marL="0" indent="0">
              <a:buNone/>
            </a:pPr>
            <a:r>
              <a:rPr lang="mk-MK" b="1" dirty="0"/>
              <a:t>Па тоа значи дека владата е одговорно</a:t>
            </a:r>
            <a:r>
              <a:rPr lang="en-US" b="1" dirty="0"/>
              <a:t>. </a:t>
            </a:r>
            <a:r>
              <a:rPr lang="mk-MK" b="1" dirty="0"/>
              <a:t>Што е тука проблемот</a:t>
            </a:r>
            <a:r>
              <a:rPr lang="en-US" b="1" dirty="0"/>
              <a:t>t?</a:t>
            </a:r>
          </a:p>
          <a:p>
            <a:r>
              <a:rPr lang="mk-MK" dirty="0"/>
              <a:t>С</a:t>
            </a:r>
            <a:r>
              <a:rPr lang="mk-MK" dirty="0">
                <a:effectLst/>
                <a:latin typeface="Calibri" panose="020F0502020204030204" pitchFamily="34" charset="0"/>
                <a:ea typeface="Calibri" panose="020F0502020204030204" pitchFamily="34" charset="0"/>
                <a:cs typeface="Times New Roman" panose="02020603050405020304" pitchFamily="18" charset="0"/>
              </a:rPr>
              <a:t>ѐ</a:t>
            </a:r>
            <a:r>
              <a:rPr lang="mk-MK" dirty="0"/>
              <a:t> додека јавниот сектор испорачува, нема проблем</a:t>
            </a:r>
            <a:r>
              <a:rPr lang="en-US" dirty="0"/>
              <a:t>. </a:t>
            </a:r>
            <a:r>
              <a:rPr lang="mk-MK" dirty="0"/>
              <a:t>Меѓутоа, инфраструктурата која што ја одржува јавниот сектор ширум светот многу често страда од незадоволно квалитетно одржување, обично како резултат од несоодветно буџетирање</a:t>
            </a:r>
            <a:r>
              <a:rPr lang="en-US" dirty="0"/>
              <a:t>, </a:t>
            </a:r>
            <a:r>
              <a:rPr lang="mk-MK" dirty="0"/>
              <a:t>бидејќи трошоците за одржување и работење се покриваат од годишната буџетска алокација на јавниот субјект</a:t>
            </a:r>
            <a:endParaRPr lang="en-US" dirty="0"/>
          </a:p>
          <a:p>
            <a:pPr lvl="1"/>
            <a:r>
              <a:rPr lang="mk-MK" dirty="0"/>
              <a:t>Овие буџети често пати се предмет на политички мотивирани намалувања односно прераспределби од нивните првично наменети - и неопходни – потреби</a:t>
            </a:r>
            <a:endParaRPr lang="en-US" dirty="0"/>
          </a:p>
          <a:p>
            <a:r>
              <a:rPr lang="mk-MK" dirty="0"/>
              <a:t>Јавните проекти се познати по пречекорувањето на трошоците и доцнење при испораката, што влијае на најголем дел од ваквите проекти ширум светот</a:t>
            </a:r>
            <a:r>
              <a:rPr lang="en-US" dirty="0"/>
              <a:t>. </a:t>
            </a:r>
          </a:p>
          <a:p>
            <a:r>
              <a:rPr lang="mk-MK" dirty="0"/>
              <a:t>Транспарентноста на изборот на изведувачи и на спроведувањето на договорот е проблематична</a:t>
            </a:r>
            <a:endParaRPr lang="en-US" dirty="0"/>
          </a:p>
          <a:p>
            <a:pPr lvl="1"/>
            <a:r>
              <a:rPr lang="mk-MK" dirty="0"/>
              <a:t>Токму затоа постојат субјект „</a:t>
            </a:r>
            <a:r>
              <a:rPr lang="en-US" dirty="0" err="1"/>
              <a:t>CoST</a:t>
            </a:r>
            <a:r>
              <a:rPr lang="mk-MK" dirty="0"/>
              <a:t>“</a:t>
            </a:r>
            <a:r>
              <a:rPr lang="en-US" dirty="0"/>
              <a:t>!</a:t>
            </a:r>
          </a:p>
        </p:txBody>
      </p:sp>
    </p:spTree>
    <p:extLst>
      <p:ext uri="{BB962C8B-B14F-4D97-AF65-F5344CB8AC3E}">
        <p14:creationId xmlns:p14="http://schemas.microsoft.com/office/powerpoint/2010/main" val="28416943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84EBCB38E98F94CACFFCF96EACA456F" ma:contentTypeVersion="13" ma:contentTypeDescription="Create a new document." ma:contentTypeScope="" ma:versionID="0197cdfdbbb5d7ec0e3e089f5e792e2e">
  <xsd:schema xmlns:xsd="http://www.w3.org/2001/XMLSchema" xmlns:xs="http://www.w3.org/2001/XMLSchema" xmlns:p="http://schemas.microsoft.com/office/2006/metadata/properties" xmlns:ns3="ee04f4ee-a9e0-4b49-887e-d331880db814" xmlns:ns4="afc8ca3e-d4ab-4f22-8f9c-1a8ab1751212" targetNamespace="http://schemas.microsoft.com/office/2006/metadata/properties" ma:root="true" ma:fieldsID="3643632b8a81d0de8d9b078510deedba" ns3:_="" ns4:_="">
    <xsd:import namespace="ee04f4ee-a9e0-4b49-887e-d331880db814"/>
    <xsd:import namespace="afc8ca3e-d4ab-4f22-8f9c-1a8ab175121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KeyPoints" minOccurs="0"/>
                <xsd:element ref="ns4:MediaServiceKeyPoints"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04f4ee-a9e0-4b49-887e-d331880db814"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c8ca3e-d4ab-4f22-8f9c-1a8ab175121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85AE59-0768-40B4-A41A-401797390ECC}">
  <ds:schemaRefs>
    <ds:schemaRef ds:uri="http://schemas.microsoft.com/sharepoint/v3/contenttype/forms"/>
  </ds:schemaRefs>
</ds:datastoreItem>
</file>

<file path=customXml/itemProps2.xml><?xml version="1.0" encoding="utf-8"?>
<ds:datastoreItem xmlns:ds="http://schemas.openxmlformats.org/officeDocument/2006/customXml" ds:itemID="{39E1C69B-E563-4A6E-AADE-EE7F09516F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04f4ee-a9e0-4b49-887e-d331880db814"/>
    <ds:schemaRef ds:uri="afc8ca3e-d4ab-4f22-8f9c-1a8ab17512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BDF7E1C-3075-438F-92F7-94121C21FF1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12287</TotalTime>
  <Words>5743</Words>
  <Application>Microsoft Office PowerPoint</Application>
  <PresentationFormat>Widescreen</PresentationFormat>
  <Paragraphs>384</Paragraphs>
  <Slides>25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Arial Regular</vt:lpstr>
      <vt:lpstr>Calibri</vt:lpstr>
      <vt:lpstr>Calibri Light</vt:lpstr>
      <vt:lpstr>Gill Sans</vt:lpstr>
      <vt:lpstr>Trebuchet MS</vt:lpstr>
      <vt:lpstr>Office Theme</vt:lpstr>
      <vt:lpstr>PowerPoint Presentation</vt:lpstr>
      <vt:lpstr>Основи за ЈПП – некои прашања кои ќе ги одговориме</vt:lpstr>
      <vt:lpstr>Улога на граѓанските организации, на деловните здруженија и на медиумите</vt:lpstr>
      <vt:lpstr>Што се јавно приватни партнерства?</vt:lpstr>
      <vt:lpstr>Како ЈПП се разликуваат од обичните јавни проекти? </vt:lpstr>
      <vt:lpstr>Зошто владите би користеле ЈПП?</vt:lpstr>
      <vt:lpstr>Каде се користат ЈПП?</vt:lpstr>
      <vt:lpstr>Кои се улогите на јавните и на приватниот партнер во ЈПП?</vt:lpstr>
      <vt:lpstr>Зошто да се покани приватниот сектор? Нели функционираат јавните набавки? </vt:lpstr>
      <vt:lpstr>Која е разликата помеѓу вообичаени јавни работи и ЈПП? </vt:lpstr>
      <vt:lpstr>Кој го поднесува ризикот?  Зошто ЈПП може да биде добра алатка?</vt:lpstr>
      <vt:lpstr>Зошто ЈПП функционира:  Осмислување на сето тоа однапред</vt:lpstr>
      <vt:lpstr>Зошто ЈПП функционира: „триаголна потпора“</vt:lpstr>
      <vt:lpstr>Ау, ЈПП звучи добро! Дали постои замка?</vt:lpstr>
      <vt:lpstr>Најчести прашања за ЈПП</vt:lpstr>
      <vt:lpstr>Прашања кои општеството најчесто ги поставува за ЈПП</vt:lpstr>
      <vt:lpstr>Прашања кои општеството најчесто ги поставува за ЈПП</vt:lpstr>
      <vt:lpstr>Општествено гледање на ЈПП</vt:lpstr>
      <vt:lpstr>Која е вашата улога?  Повикување на владата на одговорност</vt:lpstr>
      <vt:lpstr>Што треба општеството да очекува од ЈПП и институциите кои склучуваат договори за ЈПП?</vt:lpstr>
      <vt:lpstr>Кои делови од граѓанското општество можат да побараат повеќе информации?</vt:lpstr>
      <vt:lpstr>ЈПП: неколку примери</vt:lpstr>
      <vt:lpstr>Пример: Концесија за експресен пат со патарина</vt:lpstr>
      <vt:lpstr>Пример: Неконцесиско ЈПП за јавна болница</vt:lpstr>
      <vt:lpstr>Достапни ресурси за ЈПП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Grant Hauber</dc:creator>
  <cp:lastModifiedBy>Tatjana Markovska</cp:lastModifiedBy>
  <cp:revision>111</cp:revision>
  <dcterms:created xsi:type="dcterms:W3CDTF">2021-01-29T19:06:50Z</dcterms:created>
  <dcterms:modified xsi:type="dcterms:W3CDTF">2021-02-16T12:53:03Z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0x010100284EBCB38E98F94CACFFCF96EACA456F</vt:lpwstr>
  </property>
</Properties>
</file>